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9.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 id="2147484743" r:id="rId3"/>
    <p:sldMasterId id="2147484751" r:id="rId4"/>
    <p:sldMasterId id="2147484762" r:id="rId5"/>
    <p:sldMasterId id="2147484773" r:id="rId6"/>
    <p:sldMasterId id="2147484803" r:id="rId7"/>
    <p:sldMasterId id="2147484825" r:id="rId8"/>
    <p:sldMasterId id="2147484836" r:id="rId9"/>
    <p:sldMasterId id="2147484871" r:id="rId10"/>
  </p:sldMasterIdLst>
  <p:notesMasterIdLst>
    <p:notesMasterId r:id="rId54"/>
  </p:notesMasterIdLst>
  <p:handoutMasterIdLst>
    <p:handoutMasterId r:id="rId55"/>
  </p:handoutMasterIdLst>
  <p:sldIdLst>
    <p:sldId id="1719" r:id="rId11"/>
    <p:sldId id="1670" r:id="rId12"/>
    <p:sldId id="3125" r:id="rId13"/>
    <p:sldId id="3128" r:id="rId14"/>
    <p:sldId id="3190" r:id="rId15"/>
    <p:sldId id="3191" r:id="rId16"/>
    <p:sldId id="1547" r:id="rId17"/>
    <p:sldId id="3199" r:id="rId18"/>
    <p:sldId id="3124" r:id="rId19"/>
    <p:sldId id="3129" r:id="rId20"/>
    <p:sldId id="2076136241" r:id="rId21"/>
    <p:sldId id="2076136246" r:id="rId22"/>
    <p:sldId id="1680" r:id="rId23"/>
    <p:sldId id="1681" r:id="rId24"/>
    <p:sldId id="3200" r:id="rId25"/>
    <p:sldId id="2076136245" r:id="rId26"/>
    <p:sldId id="1683" r:id="rId27"/>
    <p:sldId id="2076136247" r:id="rId28"/>
    <p:sldId id="2076136248" r:id="rId29"/>
    <p:sldId id="2076136249" r:id="rId30"/>
    <p:sldId id="2076136250" r:id="rId31"/>
    <p:sldId id="2076136242" r:id="rId32"/>
    <p:sldId id="2076136243" r:id="rId33"/>
    <p:sldId id="3184" r:id="rId34"/>
    <p:sldId id="11952" r:id="rId35"/>
    <p:sldId id="11954" r:id="rId36"/>
    <p:sldId id="3126" r:id="rId37"/>
    <p:sldId id="3130" r:id="rId38"/>
    <p:sldId id="3202" r:id="rId39"/>
    <p:sldId id="294" r:id="rId40"/>
    <p:sldId id="3203" r:id="rId41"/>
    <p:sldId id="2076136251" r:id="rId42"/>
    <p:sldId id="1896" r:id="rId43"/>
    <p:sldId id="3136" r:id="rId44"/>
    <p:sldId id="2076136252" r:id="rId45"/>
    <p:sldId id="257" r:id="rId46"/>
    <p:sldId id="259" r:id="rId47"/>
    <p:sldId id="258" r:id="rId48"/>
    <p:sldId id="260" r:id="rId49"/>
    <p:sldId id="261" r:id="rId50"/>
    <p:sldId id="3137" r:id="rId51"/>
    <p:sldId id="689" r:id="rId52"/>
    <p:sldId id="1884" r:id="rId5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rainer Presentation Brief" id="{E9D1FD4D-DAAF-4829-BBBC-AD8AC9ACFE8A}">
          <p14:sldIdLst/>
        </p14:section>
        <p14:section name="Module Content" id="{A073DAE3-B461-442F-A3D3-6642BD875E45}">
          <p14:sldIdLst>
            <p14:sldId id="1719"/>
            <p14:sldId id="1670"/>
            <p14:sldId id="3125"/>
            <p14:sldId id="3128"/>
            <p14:sldId id="3190"/>
            <p14:sldId id="3191"/>
            <p14:sldId id="1547"/>
            <p14:sldId id="3199"/>
            <p14:sldId id="3124"/>
            <p14:sldId id="3129"/>
            <p14:sldId id="2076136241"/>
            <p14:sldId id="2076136246"/>
            <p14:sldId id="1680"/>
            <p14:sldId id="1681"/>
            <p14:sldId id="3200"/>
            <p14:sldId id="2076136245"/>
            <p14:sldId id="1683"/>
            <p14:sldId id="2076136247"/>
            <p14:sldId id="2076136248"/>
            <p14:sldId id="2076136249"/>
            <p14:sldId id="2076136250"/>
            <p14:sldId id="2076136242"/>
            <p14:sldId id="2076136243"/>
            <p14:sldId id="3184"/>
            <p14:sldId id="11952"/>
            <p14:sldId id="11954"/>
            <p14:sldId id="3126"/>
            <p14:sldId id="3130"/>
            <p14:sldId id="3202"/>
            <p14:sldId id="294"/>
            <p14:sldId id="3203"/>
            <p14:sldId id="2076136251"/>
          </p14:sldIdLst>
        </p14:section>
        <p14:section name="Lab Content" id="{DED81072-52AB-4250-8920-201B3C5D2D2E}">
          <p14:sldIdLst>
            <p14:sldId id="1896"/>
            <p14:sldId id="3136"/>
            <p14:sldId id="2076136252"/>
            <p14:sldId id="257"/>
            <p14:sldId id="259"/>
            <p14:sldId id="258"/>
            <p14:sldId id="260"/>
            <p14:sldId id="261"/>
            <p14:sldId id="3137"/>
          </p14:sldIdLst>
        </p14:section>
        <p14:section name="Module Closedown" id="{BB4A27EB-B3C3-4E4C-B5FE-2131BA0AA278}">
          <p14:sldIdLst>
            <p14:sldId id="689"/>
            <p14:sldId id="18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1A1A1A"/>
    <a:srgbClr val="CBD6EF"/>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5" autoAdjust="0"/>
    <p:restoredTop sz="94913" autoAdjust="0"/>
  </p:normalViewPr>
  <p:slideViewPr>
    <p:cSldViewPr snapToGrid="0">
      <p:cViewPr varScale="1">
        <p:scale>
          <a:sx n="86" d="100"/>
          <a:sy n="86" d="100"/>
        </p:scale>
        <p:origin x="536" y="75"/>
      </p:cViewPr>
      <p:guideLst/>
    </p:cSldViewPr>
  </p:slideViewPr>
  <p:outlineViewPr>
    <p:cViewPr>
      <p:scale>
        <a:sx n="33" d="100"/>
        <a:sy n="33" d="100"/>
      </p:scale>
      <p:origin x="0" y="-3632"/>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1/6/2021 12:55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1/6/2021 12:26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1/6/2021 12:26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1" dirty="0"/>
              <a:t>Instructor notes</a:t>
            </a:r>
          </a:p>
          <a:p>
            <a:pPr marL="0" indent="0">
              <a:buFont typeface="+mj-lt"/>
              <a:buNone/>
            </a:pPr>
            <a:endParaRPr lang="en-US" baseline="0" dirty="0"/>
          </a:p>
          <a:p>
            <a:pPr marL="0" indent="0">
              <a:buFont typeface="+mj-lt"/>
              <a:buNone/>
            </a:pPr>
            <a:r>
              <a:rPr lang="en-US" baseline="0" dirty="0"/>
              <a:t>This lesson will go through objects of ADF in more depth. These objects can be created through a graphical user interface, or programmatically through JSON notation. </a:t>
            </a:r>
          </a:p>
          <a:p>
            <a:pPr marL="0" indent="0">
              <a:buFont typeface="+mj-lt"/>
              <a:buNone/>
            </a:pPr>
            <a:endParaRPr lang="en-US" baseline="0" dirty="0"/>
          </a:p>
          <a:p>
            <a:pPr marL="0" indent="0">
              <a:buFont typeface="+mj-lt"/>
              <a:buNone/>
            </a:pPr>
            <a:r>
              <a:rPr lang="en-US" baseline="0" dirty="0"/>
              <a:t>Slide 13 is a build slide that enable you to step though and talk about each object.</a:t>
            </a:r>
          </a:p>
          <a:p>
            <a:pPr marL="0" indent="0">
              <a:buFont typeface="+mj-lt"/>
              <a:buNone/>
            </a:pPr>
            <a:endParaRPr lang="en-US" baseline="0" dirty="0"/>
          </a:p>
          <a:p>
            <a:pPr marL="0" indent="0">
              <a:buFont typeface="+mj-lt"/>
              <a:buNone/>
            </a:pPr>
            <a:r>
              <a:rPr lang="en-US" baseline="0" dirty="0"/>
              <a:t>Slide 14 – 16 show the JSON notation to use when creating the objects programmatically.</a:t>
            </a:r>
          </a:p>
          <a:p>
            <a:pPr marL="0" indent="0">
              <a:buFont typeface="+mj-lt"/>
              <a:buNone/>
            </a:pPr>
            <a:endParaRPr lang="en-US" baseline="0" dirty="0"/>
          </a:p>
          <a:p>
            <a:pPr marL="0" indent="0">
              <a:buFont typeface="+mj-lt"/>
              <a:buNone/>
            </a:pPr>
            <a:r>
              <a:rPr lang="en-US" baseline="0" dirty="0"/>
              <a:t> </a:t>
            </a:r>
          </a:p>
          <a:p>
            <a:pPr marL="0" indent="0">
              <a:buFont typeface="+mj-lt"/>
              <a:buNone/>
            </a:pPr>
            <a:endParaRPr lang="en-US" baseline="0" dirty="0"/>
          </a:p>
          <a:p>
            <a:pPr marL="0" indent="0">
              <a:buFont typeface="+mj-lt"/>
              <a:buNone/>
            </a:pPr>
            <a:endParaRPr lang="en-US" baseline="0" dirty="0"/>
          </a:p>
          <a:p>
            <a:pPr marL="0" indent="0">
              <a:buFont typeface="+mj-lt"/>
              <a:buNone/>
            </a:pPr>
            <a:endParaRPr lang="en-US" baseline="0" dirty="0"/>
          </a:p>
          <a:p>
            <a:pPr marL="0" indent="0">
              <a:buFont typeface="+mj-lt"/>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1/6/2021 12:26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39425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This is a build slide that enables you to talk in depth about each object. Below is a summary of the clicks, to indicate what you can talk about at each click:</a:t>
            </a:r>
          </a:p>
          <a:p>
            <a:endParaRPr lang="en-US" dirty="0"/>
          </a:p>
          <a:p>
            <a:r>
              <a:rPr lang="en-US" dirty="0"/>
              <a:t>Click 1 – Enable you to speak about Linked Services:</a:t>
            </a:r>
          </a:p>
          <a:p>
            <a:r>
              <a:rPr lang="en-US" dirty="0"/>
              <a:t>   Click 2 – Use Data Lake Store as a storage resource example</a:t>
            </a:r>
          </a:p>
          <a:p>
            <a:r>
              <a:rPr lang="en-US" dirty="0"/>
              <a:t>   Click 3 – Use Databricks as a compute resource example</a:t>
            </a:r>
          </a:p>
          <a:p>
            <a:endParaRPr lang="en-US" dirty="0"/>
          </a:p>
          <a:p>
            <a:r>
              <a:rPr lang="en-US" dirty="0"/>
              <a:t>Click 4 – Enables you to talk about the Dataset object</a:t>
            </a:r>
          </a:p>
          <a:p>
            <a:endParaRPr lang="en-US" dirty="0"/>
          </a:p>
          <a:p>
            <a:r>
              <a:rPr lang="en-US" dirty="0"/>
              <a:t>Click 5 – this is a graphic to show a flow of data</a:t>
            </a:r>
          </a:p>
          <a:p>
            <a:endParaRPr lang="en-US" dirty="0"/>
          </a:p>
          <a:p>
            <a:r>
              <a:rPr lang="en-US" dirty="0"/>
              <a:t>Click 6 – Bring up the word activity</a:t>
            </a:r>
          </a:p>
          <a:p>
            <a:endParaRPr lang="en-US" dirty="0"/>
          </a:p>
          <a:p>
            <a:r>
              <a:rPr lang="en-US" dirty="0"/>
              <a:t>Click 7 – shows a rotating cog to reflect a single activity</a:t>
            </a:r>
          </a:p>
          <a:p>
            <a:endParaRPr lang="en-US" dirty="0"/>
          </a:p>
          <a:p>
            <a:r>
              <a:rPr lang="en-US" dirty="0"/>
              <a:t>Click 8 – removes the word activity</a:t>
            </a:r>
          </a:p>
          <a:p>
            <a:endParaRPr lang="en-US" dirty="0"/>
          </a:p>
          <a:p>
            <a:r>
              <a:rPr lang="en-US" dirty="0"/>
              <a:t>Click 9 - shows multiple rotating cogs to reflect multiple activities</a:t>
            </a:r>
          </a:p>
          <a:p>
            <a:endParaRPr lang="en-US" dirty="0"/>
          </a:p>
          <a:p>
            <a:r>
              <a:rPr lang="en-US" dirty="0"/>
              <a:t>Click 10 – Shows a funnel with the word pipeline to show that activities are grouped into a pipeline.</a:t>
            </a:r>
          </a:p>
          <a:p>
            <a:endParaRPr lang="en-US" dirty="0"/>
          </a:p>
          <a:p>
            <a:r>
              <a:rPr lang="en-US" dirty="0"/>
              <a:t>Click 11 – The word trigger appears with a circular arrow</a:t>
            </a:r>
          </a:p>
          <a:p>
            <a:endParaRPr lang="en-US" dirty="0"/>
          </a:p>
          <a:p>
            <a:r>
              <a:rPr lang="en-US" dirty="0"/>
              <a:t>Click 12 – The circular arrow rotates to indicate that a pipeline is triggered to execute</a:t>
            </a:r>
          </a:p>
          <a:p>
            <a:endParaRPr lang="en-US" dirty="0"/>
          </a:p>
          <a:p>
            <a:r>
              <a:rPr lang="en-US" dirty="0"/>
              <a:t>Click 13 -  nothing happens</a:t>
            </a:r>
          </a:p>
          <a:p>
            <a:endParaRPr lang="en-US" dirty="0"/>
          </a:p>
          <a:p>
            <a:r>
              <a:rPr lang="en-US" dirty="0"/>
              <a:t>Click 14 – a number 1 appears out of the data and flows through the pipeline into the data set to reflect data being transformed by the activities in a pipeline</a:t>
            </a:r>
          </a:p>
          <a:p>
            <a:endParaRPr lang="en-US" dirty="0"/>
          </a:p>
          <a:p>
            <a:r>
              <a:rPr lang="en-US" dirty="0"/>
              <a:t>Click 15 -  The word Parameters with an @ symbol appears</a:t>
            </a:r>
          </a:p>
          <a:p>
            <a:endParaRPr lang="en-US" dirty="0"/>
          </a:p>
          <a:p>
            <a:r>
              <a:rPr lang="en-US" dirty="0"/>
              <a:t>Click 16 – The word Integration runtime appears with an IR icon</a:t>
            </a:r>
          </a:p>
          <a:p>
            <a:endParaRPr lang="en-US" dirty="0"/>
          </a:p>
          <a:p>
            <a:r>
              <a:rPr lang="en-US" dirty="0"/>
              <a:t>Click 17 - The word Control Flow appears with the CF icon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183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1" dirty="0"/>
              <a:t>Instructor notes</a:t>
            </a:r>
          </a:p>
          <a:p>
            <a:pPr marL="0" indent="0">
              <a:buFont typeface="+mj-lt"/>
              <a:buNone/>
            </a:pPr>
            <a:endParaRPr lang="en-US" baseline="0" dirty="0"/>
          </a:p>
          <a:p>
            <a:pPr marL="0" indent="0">
              <a:buFont typeface="+mj-lt"/>
              <a:buNone/>
            </a:pPr>
            <a:r>
              <a:rPr lang="en-US" baseline="0" dirty="0"/>
              <a:t>This lesson will go through objects of ADF in more depth. These objects can be created through a graphical user interface, or programmatically through JSON notation. </a:t>
            </a:r>
          </a:p>
          <a:p>
            <a:pPr marL="0" indent="0">
              <a:buFont typeface="+mj-lt"/>
              <a:buNone/>
            </a:pPr>
            <a:endParaRPr lang="en-US" baseline="0" dirty="0"/>
          </a:p>
          <a:p>
            <a:pPr marL="0" indent="0">
              <a:buFont typeface="+mj-lt"/>
              <a:buNone/>
            </a:pPr>
            <a:r>
              <a:rPr lang="en-US" baseline="0" dirty="0"/>
              <a:t>Slide 13 is a build slide that enable you to step though and talk about each object.</a:t>
            </a:r>
          </a:p>
          <a:p>
            <a:pPr marL="0" indent="0">
              <a:buFont typeface="+mj-lt"/>
              <a:buNone/>
            </a:pPr>
            <a:endParaRPr lang="en-US" baseline="0" dirty="0"/>
          </a:p>
          <a:p>
            <a:pPr marL="0" indent="0">
              <a:buFont typeface="+mj-lt"/>
              <a:buNone/>
            </a:pPr>
            <a:r>
              <a:rPr lang="en-US" baseline="0" dirty="0"/>
              <a:t>Slide 14 – 16 show the JSON notation to use when creating the objects programmatically.</a:t>
            </a:r>
          </a:p>
          <a:p>
            <a:pPr marL="0" indent="0">
              <a:buFont typeface="+mj-lt"/>
              <a:buNone/>
            </a:pPr>
            <a:endParaRPr lang="en-US" baseline="0" dirty="0"/>
          </a:p>
          <a:p>
            <a:pPr marL="0" indent="0">
              <a:buFont typeface="+mj-lt"/>
              <a:buNone/>
            </a:pPr>
            <a:r>
              <a:rPr lang="en-US" baseline="0" dirty="0"/>
              <a:t> </a:t>
            </a:r>
          </a:p>
          <a:p>
            <a:pPr marL="0" indent="0">
              <a:buFont typeface="+mj-lt"/>
              <a:buNone/>
            </a:pPr>
            <a:endParaRPr lang="en-US" baseline="0" dirty="0"/>
          </a:p>
          <a:p>
            <a:pPr marL="0" indent="0">
              <a:buFont typeface="+mj-lt"/>
              <a:buNone/>
            </a:pPr>
            <a:endParaRPr lang="en-US" baseline="0" dirty="0"/>
          </a:p>
          <a:p>
            <a:pPr marL="0" indent="0">
              <a:buFont typeface="+mj-lt"/>
              <a:buNone/>
            </a:pPr>
            <a:endParaRPr lang="en-US" baseline="0" dirty="0"/>
          </a:p>
          <a:p>
            <a:pPr marL="0" indent="0">
              <a:buFont typeface="+mj-lt"/>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1/6/2021 12:26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23711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97680"/>
            <a:ext cx="6096000" cy="4160520"/>
          </a:xfrm>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1800" b="1" dirty="0"/>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1800" baseline="0" dirty="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1800" baseline="0" dirty="0"/>
              <a:t>This is a build slide that enables you to show an example of defining linked services using JSON, showing an example of Azure SQL Database and Azure Blob store.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1800" baseline="0" dirty="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1800" baseline="0" dirty="0"/>
              <a:t>https://docs.microsoft.com/en-us/azure/data-factory/data-factory-introduction#linked-services </a:t>
            </a:r>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170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97680"/>
            <a:ext cx="6096000" cy="4160520"/>
          </a:xfrm>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1800" b="1" dirty="0"/>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1800" baseline="0" dirty="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1800" baseline="0" dirty="0"/>
              <a:t>This is a build slide that enables you to show an example of defining datasets using JSON. More information can be found at:</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1800" baseline="0" dirty="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1800" baseline="0" dirty="0"/>
              <a:t>https://docs.microsoft.com/en-us/azure/data-factory/data-factory-create-datasets </a:t>
            </a:r>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3412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These links are in the student materials to get the latest information on the actions that can be performed in ADF as this is constantly being updated:</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82" b="1" kern="1200" dirty="0">
                <a:solidFill>
                  <a:schemeClr val="tx1"/>
                </a:solidFill>
                <a:effectLst/>
                <a:latin typeface="Segoe UI Light" pitchFamily="34" charset="0"/>
                <a:ea typeface="+mn-ea"/>
                <a:cs typeface="+mn-cs"/>
              </a:rPr>
              <a:t>Data movement activities</a:t>
            </a: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82" b="1" kern="1200" dirty="0">
              <a:solidFill>
                <a:schemeClr val="tx1"/>
              </a:solidFill>
              <a:effectLst/>
              <a:latin typeface="Segoe UI Light" pitchFamily="34" charset="0"/>
              <a:ea typeface="+mn-ea"/>
              <a:cs typeface="+mn-cs"/>
            </a:endParaRP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82" b="0" u="sng" kern="1200" dirty="0">
                <a:solidFill>
                  <a:schemeClr val="tx1"/>
                </a:solidFill>
                <a:effectLst/>
                <a:latin typeface="Segoe UI Light" pitchFamily="34" charset="0"/>
                <a:ea typeface="+mn-ea"/>
                <a:cs typeface="+mn-cs"/>
              </a:rPr>
              <a:t>https://docs.microsoft.com/en-us/azure/data-factory/concepts-pipelines-activities#data-movement-activities</a:t>
            </a:r>
            <a:endParaRPr lang="en-GB" sz="882" b="0" kern="1200" dirty="0">
              <a:solidFill>
                <a:schemeClr val="tx1"/>
              </a:solidFill>
              <a:effectLst/>
              <a:latin typeface="Segoe UI Light" pitchFamily="34" charset="0"/>
              <a:ea typeface="+mn-ea"/>
              <a:cs typeface="+mn-cs"/>
            </a:endParaRP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82" b="0" kern="1200" dirty="0">
              <a:solidFill>
                <a:schemeClr val="tx1"/>
              </a:solidFill>
              <a:effectLst/>
              <a:latin typeface="Segoe UI Light" pitchFamily="34" charset="0"/>
              <a:ea typeface="+mn-ea"/>
              <a:cs typeface="+mn-cs"/>
            </a:endParaRP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82" b="0" kern="1200" dirty="0">
              <a:solidFill>
                <a:schemeClr val="tx1"/>
              </a:solidFill>
              <a:effectLst/>
              <a:latin typeface="Segoe UI Light" pitchFamily="34" charset="0"/>
              <a:ea typeface="+mn-ea"/>
              <a:cs typeface="+mn-cs"/>
            </a:endParaRP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82" b="1" kern="1200" dirty="0">
                <a:solidFill>
                  <a:schemeClr val="tx1"/>
                </a:solidFill>
                <a:effectLst/>
                <a:latin typeface="Segoe UI Light" pitchFamily="34" charset="0"/>
                <a:ea typeface="+mn-ea"/>
                <a:cs typeface="+mn-cs"/>
              </a:rPr>
              <a:t>Data transformation activities</a:t>
            </a:r>
            <a:endParaRPr lang="en-GB" sz="882" b="0" kern="1200" dirty="0">
              <a:solidFill>
                <a:schemeClr val="tx1"/>
              </a:solidFill>
              <a:effectLst/>
              <a:latin typeface="Segoe UI Light" pitchFamily="34" charset="0"/>
              <a:ea typeface="+mn-ea"/>
              <a:cs typeface="+mn-cs"/>
            </a:endParaRP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82" b="0" kern="1200" dirty="0">
              <a:solidFill>
                <a:schemeClr val="tx1"/>
              </a:solidFill>
              <a:effectLst/>
              <a:latin typeface="Segoe UI Light" pitchFamily="34" charset="0"/>
              <a:ea typeface="+mn-ea"/>
              <a:cs typeface="+mn-cs"/>
            </a:endParaRP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82" b="0" u="sng" kern="1200" dirty="0">
                <a:solidFill>
                  <a:schemeClr val="tx1"/>
                </a:solidFill>
                <a:effectLst/>
                <a:latin typeface="Segoe UI Light" pitchFamily="34" charset="0"/>
                <a:ea typeface="+mn-ea"/>
                <a:cs typeface="+mn-cs"/>
              </a:rPr>
              <a:t>https://docs.microsoft.com/en-us/azure/data-factory/concepts-pipelines-activities#data-transformation-activities</a:t>
            </a:r>
            <a:endParaRPr lang="en-GB" sz="882" b="0" kern="1200" dirty="0">
              <a:solidFill>
                <a:schemeClr val="tx1"/>
              </a:solidFill>
              <a:effectLst/>
              <a:latin typeface="Segoe UI Light" pitchFamily="34" charset="0"/>
              <a:ea typeface="+mn-ea"/>
              <a:cs typeface="+mn-cs"/>
            </a:endParaRP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82" b="0" kern="1200" dirty="0">
              <a:solidFill>
                <a:schemeClr val="tx1"/>
              </a:solidFill>
              <a:effectLst/>
              <a:latin typeface="Segoe UI Light" pitchFamily="34" charset="0"/>
              <a:ea typeface="+mn-ea"/>
              <a:cs typeface="+mn-cs"/>
            </a:endParaRP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82" b="1" kern="1200" dirty="0">
                <a:solidFill>
                  <a:schemeClr val="tx1"/>
                </a:solidFill>
                <a:effectLst/>
                <a:latin typeface="Segoe UI Light" pitchFamily="34" charset="0"/>
                <a:ea typeface="+mn-ea"/>
                <a:cs typeface="+mn-cs"/>
              </a:rPr>
              <a:t>Control activities</a:t>
            </a:r>
            <a:endParaRPr lang="en-GB" sz="882" b="0" kern="1200" dirty="0">
              <a:solidFill>
                <a:schemeClr val="tx1"/>
              </a:solidFill>
              <a:effectLst/>
              <a:latin typeface="Segoe UI Light" pitchFamily="34" charset="0"/>
              <a:ea typeface="+mn-ea"/>
              <a:cs typeface="+mn-cs"/>
            </a:endParaRP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82" b="0" kern="1200" dirty="0">
              <a:solidFill>
                <a:schemeClr val="tx1"/>
              </a:solidFill>
              <a:effectLst/>
              <a:latin typeface="Segoe UI Light" pitchFamily="34" charset="0"/>
              <a:ea typeface="+mn-ea"/>
              <a:cs typeface="+mn-cs"/>
            </a:endParaRP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82" b="0" u="sng" kern="1200" dirty="0">
                <a:solidFill>
                  <a:schemeClr val="tx1"/>
                </a:solidFill>
                <a:effectLst/>
                <a:latin typeface="Segoe UI Light" pitchFamily="34" charset="0"/>
                <a:ea typeface="+mn-ea"/>
                <a:cs typeface="+mn-cs"/>
              </a:rPr>
              <a:t>https://docs.microsoft.com/en-us/azure/data-factory/concepts-pipelines-activities#control-activities</a:t>
            </a:r>
            <a:endParaRPr lang="en-GB" sz="882" b="0" kern="1200" dirty="0">
              <a:solidFill>
                <a:schemeClr val="tx1"/>
              </a:solidFill>
              <a:effectLst/>
              <a:latin typeface="Segoe UI Light" pitchFamily="34" charset="0"/>
              <a:ea typeface="+mn-ea"/>
              <a:cs typeface="+mn-cs"/>
            </a:endParaRPr>
          </a:p>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882" b="0" kern="1200" dirty="0">
              <a:solidFill>
                <a:schemeClr val="tx1"/>
              </a:solidFill>
              <a:effectLst/>
              <a:latin typeface="Segoe UI Light" pitchFamily="34" charset="0"/>
              <a:ea typeface="+mn-ea"/>
              <a:cs typeface="+mn-cs"/>
            </a:endParaRP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206750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1" dirty="0"/>
              <a:t>Instructor notes</a:t>
            </a:r>
          </a:p>
          <a:p>
            <a:pPr marL="0" indent="0">
              <a:buFont typeface="+mj-lt"/>
              <a:buNone/>
            </a:pPr>
            <a:endParaRPr lang="en-US" baseline="0" dirty="0"/>
          </a:p>
          <a:p>
            <a:pPr marL="0" indent="0">
              <a:buFont typeface="+mj-lt"/>
              <a:buNone/>
            </a:pPr>
            <a:r>
              <a:rPr lang="en-US" baseline="0" dirty="0"/>
              <a:t>This lesson will go through objects of ADF in more depth. These objects can be created through a graphical user interface, or programmatically through JSON notation. </a:t>
            </a:r>
          </a:p>
          <a:p>
            <a:pPr marL="0" indent="0">
              <a:buFont typeface="+mj-lt"/>
              <a:buNone/>
            </a:pPr>
            <a:endParaRPr lang="en-US" baseline="0" dirty="0"/>
          </a:p>
          <a:p>
            <a:pPr marL="0" indent="0">
              <a:buFont typeface="+mj-lt"/>
              <a:buNone/>
            </a:pPr>
            <a:r>
              <a:rPr lang="en-US" baseline="0" dirty="0"/>
              <a:t>Slide 13 is a build slide that enable you to step though and talk about each object.</a:t>
            </a:r>
          </a:p>
          <a:p>
            <a:pPr marL="0" indent="0">
              <a:buFont typeface="+mj-lt"/>
              <a:buNone/>
            </a:pPr>
            <a:endParaRPr lang="en-US" baseline="0" dirty="0"/>
          </a:p>
          <a:p>
            <a:pPr marL="0" indent="0">
              <a:buFont typeface="+mj-lt"/>
              <a:buNone/>
            </a:pPr>
            <a:r>
              <a:rPr lang="en-US" baseline="0" dirty="0"/>
              <a:t>Slide 14 – 16 show the JSON notation to use when creating the objects programmatically.</a:t>
            </a:r>
          </a:p>
          <a:p>
            <a:pPr marL="0" indent="0">
              <a:buFont typeface="+mj-lt"/>
              <a:buNone/>
            </a:pPr>
            <a:endParaRPr lang="en-US" baseline="0" dirty="0"/>
          </a:p>
          <a:p>
            <a:pPr marL="0" indent="0">
              <a:buFont typeface="+mj-lt"/>
              <a:buNone/>
            </a:pPr>
            <a:r>
              <a:rPr lang="en-US" baseline="0" dirty="0"/>
              <a:t> </a:t>
            </a:r>
          </a:p>
          <a:p>
            <a:pPr marL="0" indent="0">
              <a:buFont typeface="+mj-lt"/>
              <a:buNone/>
            </a:pPr>
            <a:endParaRPr lang="en-US" baseline="0" dirty="0"/>
          </a:p>
          <a:p>
            <a:pPr marL="0" indent="0">
              <a:buFont typeface="+mj-lt"/>
              <a:buNone/>
            </a:pPr>
            <a:endParaRPr lang="en-US" baseline="0" dirty="0"/>
          </a:p>
          <a:p>
            <a:pPr marL="0" indent="0">
              <a:buFont typeface="+mj-lt"/>
              <a:buNone/>
            </a:pPr>
            <a:endParaRPr lang="en-US" baseline="0" dirty="0"/>
          </a:p>
          <a:p>
            <a:pPr marL="0" indent="0">
              <a:buFont typeface="+mj-lt"/>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1/6/2021 12:26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309174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97680"/>
            <a:ext cx="6096000" cy="4160520"/>
          </a:xfrm>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1800" b="1" dirty="0"/>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1800" baseline="0" dirty="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1800" baseline="0" dirty="0"/>
              <a:t>Use this slide to remind students about pipelines before going into the next slide to show JSON notation</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1800" baseline="0" dirty="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1800" baseline="0" dirty="0"/>
              <a:t>https://docs.microsoft.com/en-gb/azure/data-factory/data-factory-create-pipelines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1800" baseline="0" dirty="0"/>
          </a:p>
          <a:p>
            <a:pPr marL="228600" indent="-228600">
              <a:buFont typeface="+mj-lt"/>
              <a:buAutoNum type="arabicPeriod"/>
            </a:pP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1651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1" dirty="0"/>
              <a:t>Instructor notes</a:t>
            </a:r>
          </a:p>
          <a:p>
            <a:pPr marL="0" indent="0">
              <a:buFont typeface="+mj-lt"/>
              <a:buNone/>
            </a:pPr>
            <a:endParaRPr lang="en-US" baseline="0" dirty="0"/>
          </a:p>
          <a:p>
            <a:pPr marL="0" indent="0">
              <a:buFont typeface="+mj-lt"/>
              <a:buNone/>
            </a:pPr>
            <a:r>
              <a:rPr lang="en-US" baseline="0" dirty="0"/>
              <a:t>This lesson will go through objects of ADF in more depth. These objects can be created through a graphical user interface, or programmatically through JSON notation. </a:t>
            </a:r>
          </a:p>
          <a:p>
            <a:pPr marL="0" indent="0">
              <a:buFont typeface="+mj-lt"/>
              <a:buNone/>
            </a:pPr>
            <a:endParaRPr lang="en-US" baseline="0" dirty="0"/>
          </a:p>
          <a:p>
            <a:pPr marL="0" indent="0">
              <a:buFont typeface="+mj-lt"/>
              <a:buNone/>
            </a:pPr>
            <a:r>
              <a:rPr lang="en-US" baseline="0" dirty="0"/>
              <a:t>Slide 13 is a build slide that enable you to step though and talk about each object.</a:t>
            </a:r>
          </a:p>
          <a:p>
            <a:pPr marL="0" indent="0">
              <a:buFont typeface="+mj-lt"/>
              <a:buNone/>
            </a:pPr>
            <a:endParaRPr lang="en-US" baseline="0" dirty="0"/>
          </a:p>
          <a:p>
            <a:pPr marL="0" indent="0">
              <a:buFont typeface="+mj-lt"/>
              <a:buNone/>
            </a:pPr>
            <a:r>
              <a:rPr lang="en-US" baseline="0" dirty="0"/>
              <a:t>Slide 14 – 16 show the JSON notation to use when creating the objects programmatically.</a:t>
            </a:r>
          </a:p>
          <a:p>
            <a:pPr marL="0" indent="0">
              <a:buFont typeface="+mj-lt"/>
              <a:buNone/>
            </a:pPr>
            <a:endParaRPr lang="en-US" baseline="0" dirty="0"/>
          </a:p>
          <a:p>
            <a:pPr marL="0" indent="0">
              <a:buFont typeface="+mj-lt"/>
              <a:buNone/>
            </a:pPr>
            <a:r>
              <a:rPr lang="en-US" baseline="0" dirty="0"/>
              <a:t> </a:t>
            </a:r>
          </a:p>
          <a:p>
            <a:pPr marL="0" indent="0">
              <a:buFont typeface="+mj-lt"/>
              <a:buNone/>
            </a:pPr>
            <a:endParaRPr lang="en-US" baseline="0" dirty="0"/>
          </a:p>
          <a:p>
            <a:pPr marL="0" indent="0">
              <a:buFont typeface="+mj-lt"/>
              <a:buNone/>
            </a:pPr>
            <a:endParaRPr lang="en-US" baseline="0" dirty="0"/>
          </a:p>
          <a:p>
            <a:pPr marL="0" indent="0">
              <a:buFont typeface="+mj-lt"/>
              <a:buNone/>
            </a:pPr>
            <a:endParaRPr lang="en-US" baseline="0" dirty="0"/>
          </a:p>
          <a:p>
            <a:pPr marL="0" indent="0">
              <a:buFont typeface="+mj-lt"/>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1/6/2021 12:26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968400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1" dirty="0"/>
              <a:t>Instructor notes</a:t>
            </a:r>
          </a:p>
          <a:p>
            <a:pPr marL="0" indent="0">
              <a:buFont typeface="+mj-lt"/>
              <a:buNone/>
            </a:pPr>
            <a:endParaRPr lang="en-US" baseline="0" dirty="0"/>
          </a:p>
          <a:p>
            <a:pPr marL="0" indent="0">
              <a:buFont typeface="+mj-lt"/>
              <a:buNone/>
            </a:pPr>
            <a:r>
              <a:rPr lang="en-US" baseline="0" dirty="0"/>
              <a:t>This lesson will go through objects of ADF in more depth. These objects can be created through a graphical user interface, or programmatically through JSON notation. </a:t>
            </a:r>
          </a:p>
          <a:p>
            <a:pPr marL="0" indent="0">
              <a:buFont typeface="+mj-lt"/>
              <a:buNone/>
            </a:pPr>
            <a:endParaRPr lang="en-US" baseline="0" dirty="0"/>
          </a:p>
          <a:p>
            <a:pPr marL="0" indent="0">
              <a:buFont typeface="+mj-lt"/>
              <a:buNone/>
            </a:pPr>
            <a:r>
              <a:rPr lang="en-US" baseline="0" dirty="0"/>
              <a:t>Slide 13 is a build slide that enable you to step though and talk about each object.</a:t>
            </a:r>
          </a:p>
          <a:p>
            <a:pPr marL="0" indent="0">
              <a:buFont typeface="+mj-lt"/>
              <a:buNone/>
            </a:pPr>
            <a:endParaRPr lang="en-US" baseline="0" dirty="0"/>
          </a:p>
          <a:p>
            <a:pPr marL="0" indent="0">
              <a:buFont typeface="+mj-lt"/>
              <a:buNone/>
            </a:pPr>
            <a:r>
              <a:rPr lang="en-US" baseline="0" dirty="0"/>
              <a:t>Slide 14 – 16 show the JSON notation to use when creating the objects programmatically.</a:t>
            </a:r>
          </a:p>
          <a:p>
            <a:pPr marL="0" indent="0">
              <a:buFont typeface="+mj-lt"/>
              <a:buNone/>
            </a:pPr>
            <a:endParaRPr lang="en-US" baseline="0" dirty="0"/>
          </a:p>
          <a:p>
            <a:pPr marL="0" indent="0">
              <a:buFont typeface="+mj-lt"/>
              <a:buNone/>
            </a:pPr>
            <a:r>
              <a:rPr lang="en-US" baseline="0" dirty="0"/>
              <a:t> </a:t>
            </a:r>
          </a:p>
          <a:p>
            <a:pPr marL="0" indent="0">
              <a:buFont typeface="+mj-lt"/>
              <a:buNone/>
            </a:pPr>
            <a:endParaRPr lang="en-US" baseline="0" dirty="0"/>
          </a:p>
          <a:p>
            <a:pPr marL="0" indent="0">
              <a:buFont typeface="+mj-lt"/>
              <a:buNone/>
            </a:pPr>
            <a:endParaRPr lang="en-US" baseline="0" dirty="0"/>
          </a:p>
          <a:p>
            <a:pPr marL="0" indent="0">
              <a:buFont typeface="+mj-lt"/>
              <a:buNone/>
            </a:pPr>
            <a:endParaRPr lang="en-US" baseline="0" dirty="0"/>
          </a:p>
          <a:p>
            <a:pPr marL="0" indent="0">
              <a:buFont typeface="+mj-lt"/>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1/6/2021 12:26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01119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1/6/2021 12:26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1" dirty="0"/>
              <a:t>Instructor notes</a:t>
            </a:r>
          </a:p>
          <a:p>
            <a:pPr marL="0" indent="0">
              <a:buFont typeface="+mj-lt"/>
              <a:buNone/>
            </a:pPr>
            <a:endParaRPr lang="en-US" baseline="0" dirty="0"/>
          </a:p>
          <a:p>
            <a:pPr marL="0" indent="0">
              <a:buFont typeface="+mj-lt"/>
              <a:buNone/>
            </a:pPr>
            <a:r>
              <a:rPr lang="en-US" baseline="0" dirty="0"/>
              <a:t>This lesson will go through objects of ADF in more depth. These objects can be created through a graphical user interface, or programmatically through JSON notation. </a:t>
            </a:r>
          </a:p>
          <a:p>
            <a:pPr marL="0" indent="0">
              <a:buFont typeface="+mj-lt"/>
              <a:buNone/>
            </a:pPr>
            <a:endParaRPr lang="en-US" baseline="0" dirty="0"/>
          </a:p>
          <a:p>
            <a:pPr marL="0" indent="0">
              <a:buFont typeface="+mj-lt"/>
              <a:buNone/>
            </a:pPr>
            <a:r>
              <a:rPr lang="en-US" baseline="0" dirty="0"/>
              <a:t>Slide 13 is a build slide that enable you to step though and talk about each object.</a:t>
            </a:r>
          </a:p>
          <a:p>
            <a:pPr marL="0" indent="0">
              <a:buFont typeface="+mj-lt"/>
              <a:buNone/>
            </a:pPr>
            <a:endParaRPr lang="en-US" baseline="0" dirty="0"/>
          </a:p>
          <a:p>
            <a:pPr marL="0" indent="0">
              <a:buFont typeface="+mj-lt"/>
              <a:buNone/>
            </a:pPr>
            <a:r>
              <a:rPr lang="en-US" baseline="0" dirty="0"/>
              <a:t>Slide 14 – 16 show the JSON notation to use when creating the objects programmatically.</a:t>
            </a:r>
          </a:p>
          <a:p>
            <a:pPr marL="0" indent="0">
              <a:buFont typeface="+mj-lt"/>
              <a:buNone/>
            </a:pPr>
            <a:endParaRPr lang="en-US" baseline="0" dirty="0"/>
          </a:p>
          <a:p>
            <a:pPr marL="0" indent="0">
              <a:buFont typeface="+mj-lt"/>
              <a:buNone/>
            </a:pPr>
            <a:r>
              <a:rPr lang="en-US" baseline="0" dirty="0"/>
              <a:t> </a:t>
            </a:r>
          </a:p>
          <a:p>
            <a:pPr marL="0" indent="0">
              <a:buFont typeface="+mj-lt"/>
              <a:buNone/>
            </a:pPr>
            <a:endParaRPr lang="en-US" baseline="0" dirty="0"/>
          </a:p>
          <a:p>
            <a:pPr marL="0" indent="0">
              <a:buFont typeface="+mj-lt"/>
              <a:buNone/>
            </a:pPr>
            <a:endParaRPr lang="en-US" baseline="0" dirty="0"/>
          </a:p>
          <a:p>
            <a:pPr marL="0" indent="0">
              <a:buFont typeface="+mj-lt"/>
              <a:buNone/>
            </a:pPr>
            <a:endParaRPr lang="en-US" baseline="0" dirty="0"/>
          </a:p>
          <a:p>
            <a:pPr marL="0" indent="0">
              <a:buFont typeface="+mj-lt"/>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1/6/2021 12:26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279775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1" dirty="0"/>
              <a:t>Instructor notes</a:t>
            </a:r>
          </a:p>
          <a:p>
            <a:pPr marL="0" indent="0">
              <a:buFont typeface="+mj-lt"/>
              <a:buNone/>
            </a:pPr>
            <a:endParaRPr lang="en-US" baseline="0" dirty="0"/>
          </a:p>
          <a:p>
            <a:pPr marL="0" indent="0">
              <a:buFont typeface="+mj-lt"/>
              <a:buNone/>
            </a:pPr>
            <a:r>
              <a:rPr lang="en-US" baseline="0" dirty="0"/>
              <a:t>This lesson will go through objects of ADF in more depth. These objects can be created through a graphical user interface, or programmatically through JSON notation. </a:t>
            </a:r>
          </a:p>
          <a:p>
            <a:pPr marL="0" indent="0">
              <a:buFont typeface="+mj-lt"/>
              <a:buNone/>
            </a:pPr>
            <a:endParaRPr lang="en-US" baseline="0" dirty="0"/>
          </a:p>
          <a:p>
            <a:pPr marL="0" indent="0">
              <a:buFont typeface="+mj-lt"/>
              <a:buNone/>
            </a:pPr>
            <a:r>
              <a:rPr lang="en-US" baseline="0" dirty="0"/>
              <a:t>Slide 13 is a build slide that enable you to step though and talk about each object.</a:t>
            </a:r>
          </a:p>
          <a:p>
            <a:pPr marL="0" indent="0">
              <a:buFont typeface="+mj-lt"/>
              <a:buNone/>
            </a:pPr>
            <a:endParaRPr lang="en-US" baseline="0" dirty="0"/>
          </a:p>
          <a:p>
            <a:pPr marL="0" indent="0">
              <a:buFont typeface="+mj-lt"/>
              <a:buNone/>
            </a:pPr>
            <a:r>
              <a:rPr lang="en-US" baseline="0" dirty="0"/>
              <a:t>Slide 14 – 16 show the JSON notation to use when creating the objects programmatically.</a:t>
            </a:r>
          </a:p>
          <a:p>
            <a:pPr marL="0" indent="0">
              <a:buFont typeface="+mj-lt"/>
              <a:buNone/>
            </a:pPr>
            <a:endParaRPr lang="en-US" baseline="0" dirty="0"/>
          </a:p>
          <a:p>
            <a:pPr marL="0" indent="0">
              <a:buFont typeface="+mj-lt"/>
              <a:buNone/>
            </a:pPr>
            <a:r>
              <a:rPr lang="en-US" baseline="0" dirty="0"/>
              <a:t> </a:t>
            </a:r>
          </a:p>
          <a:p>
            <a:pPr marL="0" indent="0">
              <a:buFont typeface="+mj-lt"/>
              <a:buNone/>
            </a:pPr>
            <a:endParaRPr lang="en-US" baseline="0" dirty="0"/>
          </a:p>
          <a:p>
            <a:pPr marL="0" indent="0">
              <a:buFont typeface="+mj-lt"/>
              <a:buNone/>
            </a:pPr>
            <a:endParaRPr lang="en-US" baseline="0" dirty="0"/>
          </a:p>
          <a:p>
            <a:pPr marL="0" indent="0">
              <a:buFont typeface="+mj-lt"/>
              <a:buNone/>
            </a:pPr>
            <a:endParaRPr lang="en-US" baseline="0" dirty="0"/>
          </a:p>
          <a:p>
            <a:pPr marL="0" indent="0">
              <a:buFont typeface="+mj-lt"/>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1/6/2021 12:26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254878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1/6/2021 12:26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0217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Instructor notes</a:t>
            </a:r>
          </a:p>
          <a:p>
            <a:endParaRPr lang="en-US" dirty="0"/>
          </a:p>
          <a:p>
            <a:r>
              <a:rPr lang="en-US" dirty="0"/>
              <a:t>In this lesson, the focus is on how you can perform code free ingestion and transformations within Azure Data Factory.</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1/6/2021 12:26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166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You can either use this screenshot to go through the settings for </a:t>
            </a:r>
            <a:r>
              <a:rPr kumimoji="0" lang="en-GB" sz="800" b="0" i="0" u="none" strike="noStrike" kern="0" cap="none" spc="0" normalizeH="0" baseline="0" noProof="0" dirty="0">
                <a:ln>
                  <a:noFill/>
                </a:ln>
                <a:solidFill>
                  <a:prstClr val="white"/>
                </a:solidFill>
                <a:effectLst/>
                <a:uLnTx/>
                <a:uFillTx/>
                <a:latin typeface="Segoe UI Light"/>
                <a:ea typeface="+mn-ea"/>
                <a:cs typeface="+mn-cs"/>
              </a:rPr>
              <a:t>Azure Data Factory</a:t>
            </a:r>
            <a:r>
              <a:rPr lang="en-US" sz="500" b="0" i="0" u="none" strike="noStrike" dirty="0">
                <a:effectLst/>
                <a:latin typeface="Arial" panose="020B0604020202020204" pitchFamily="34" charset="0"/>
              </a:rPr>
              <a:t>, alternatively, log into the Azure portal to see the latest GUI version. Use this to drive the conversation around the </a:t>
            </a:r>
            <a:r>
              <a:rPr kumimoji="0" lang="en-GB" sz="800" b="0" i="0" u="none" strike="noStrike" kern="0" cap="none" spc="0" normalizeH="0" baseline="0" noProof="0" dirty="0">
                <a:ln>
                  <a:noFill/>
                </a:ln>
                <a:solidFill>
                  <a:prstClr val="white"/>
                </a:solidFill>
                <a:effectLst/>
                <a:uLnTx/>
                <a:uFillTx/>
                <a:latin typeface="Segoe UI Light"/>
                <a:ea typeface="+mn-ea"/>
                <a:cs typeface="+mn-cs"/>
              </a:rPr>
              <a:t>Azure Data Factory </a:t>
            </a:r>
            <a:r>
              <a:rPr lang="en-US" sz="500" b="0" i="0" u="none" strike="noStrike" dirty="0">
                <a:effectLst/>
                <a:latin typeface="Arial" panose="020B0604020202020204" pitchFamily="34" charset="0"/>
              </a:rPr>
              <a:t>settings.</a:t>
            </a: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217110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Instructor notes</a:t>
            </a:r>
          </a:p>
          <a:p>
            <a:endParaRPr lang="en-US" dirty="0"/>
          </a:p>
          <a:p>
            <a:r>
              <a:rPr lang="en-US" dirty="0"/>
              <a:t>The Copy activity performs the following steps:</a:t>
            </a:r>
          </a:p>
          <a:p>
            <a:endParaRPr lang="en-US" dirty="0"/>
          </a:p>
          <a:p>
            <a:pPr marL="228600" indent="-228600">
              <a:buFont typeface="+mj-lt"/>
              <a:buAutoNum type="arabicPeriod"/>
            </a:pPr>
            <a:r>
              <a:rPr lang="en-US" dirty="0"/>
              <a:t>Reads data from a source data store.</a:t>
            </a:r>
          </a:p>
          <a:p>
            <a:pPr marL="228600" indent="-228600">
              <a:buFont typeface="+mj-lt"/>
              <a:buAutoNum type="arabicPeriod"/>
            </a:pPr>
            <a:r>
              <a:rPr lang="en-US" dirty="0"/>
              <a:t>Performs serialization/deserialization, compression/decompression, column mapping, and so on. It performs these operations based on the configuration of the input dataset, output dataset, and Copy activity.</a:t>
            </a:r>
          </a:p>
          <a:p>
            <a:pPr marL="228600" indent="-228600">
              <a:buFont typeface="+mj-lt"/>
              <a:buAutoNum type="arabicPeriod"/>
            </a:pPr>
            <a:r>
              <a:rPr lang="en-US" dirty="0"/>
              <a:t>Writes data to the sink/destination data store</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96CA7C-2F05-4815-B908-9E5999D629A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52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Review the information in the following link for an overview of the Mapping Data Flow.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https://docs.microsoft.com/en-us/azure/data-factory/concepts-data-flow-overview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There is additional information in this area in the documentation</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120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1/6/2021 12:26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7765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In this lesson, we are showing to students how ADF can be used to call compute resources to perform data transformations. Azure Databricks is being used as an example in this course.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1/6/2021 12:26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240315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base" latinLnBrk="0" hangingPunct="1">
              <a:lnSpc>
                <a:spcPct val="90000"/>
              </a:lnSpc>
              <a:spcBef>
                <a:spcPts val="0"/>
              </a:spcBef>
              <a:spcAft>
                <a:spcPts val="333"/>
              </a:spcAft>
              <a:buClrTx/>
              <a:buSzTx/>
              <a:buFontTx/>
              <a:buNone/>
              <a:tabLst/>
              <a:defRPr/>
            </a:pPr>
            <a:r>
              <a:rPr lang="en-US" b="1" dirty="0"/>
              <a:t>Instructor notes</a:t>
            </a:r>
          </a:p>
          <a:p>
            <a:pPr lvl="0" fontAlgn="base"/>
            <a:endParaRPr lang="en-US" b="0" i="0" dirty="0"/>
          </a:p>
          <a:p>
            <a:pPr lvl="0" fontAlgn="base"/>
            <a:r>
              <a:rPr lang="en-US" b="0" i="0" dirty="0"/>
              <a:t>The students should already be familiar with the first three steps pf creating a storage account, creating Azure Data Factory, and creating a data workflow activity using a Copy Activity.</a:t>
            </a:r>
          </a:p>
          <a:p>
            <a:pPr lvl="0" fontAlgn="base"/>
            <a:endParaRPr lang="en-US" b="0" i="0" dirty="0"/>
          </a:p>
          <a:p>
            <a:pPr lvl="0" fontAlgn="base"/>
            <a:r>
              <a:rPr lang="en-US" b="0" i="0" dirty="0"/>
              <a:t>Focus on steps 4 and 5 which are focused in Azure Databricks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522447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1/6/2021 12:26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base" latinLnBrk="0" hangingPunct="1">
              <a:lnSpc>
                <a:spcPct val="90000"/>
              </a:lnSpc>
              <a:spcBef>
                <a:spcPts val="0"/>
              </a:spcBef>
              <a:spcAft>
                <a:spcPts val="333"/>
              </a:spcAft>
              <a:buClrTx/>
              <a:buSzTx/>
              <a:buFontTx/>
              <a:buNone/>
              <a:tabLst/>
              <a:defRPr/>
            </a:pPr>
            <a:r>
              <a:rPr lang="en-US" b="1" dirty="0"/>
              <a:t>Instructor notes</a:t>
            </a:r>
          </a:p>
          <a:p>
            <a:endParaRPr lang="en-GB" dirty="0"/>
          </a:p>
          <a:p>
            <a:r>
              <a:rPr lang="en-GB" dirty="0"/>
              <a:t>The students should be familiar with this already</a:t>
            </a:r>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1/6/2021 12:26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4704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Instructor notes</a:t>
            </a:r>
          </a:p>
          <a:p>
            <a:endParaRPr lang="en-US" sz="600" b="0" i="0" u="none" strike="noStrike" dirty="0">
              <a:effectLst/>
              <a:latin typeface="Arial" panose="020B0604020202020204" pitchFamily="34" charset="0"/>
            </a:endParaRPr>
          </a:p>
          <a:p>
            <a:r>
              <a:rPr lang="en-US" sz="600" b="0" i="0" u="none" strike="noStrike" dirty="0">
                <a:effectLst/>
                <a:latin typeface="Arial" panose="020B0604020202020204" pitchFamily="34" charset="0"/>
              </a:rPr>
              <a:t>You can either use this screenshot to go through the </a:t>
            </a:r>
            <a:r>
              <a:rPr lang="en-GB" sz="600" b="0" i="0" u="none" strike="noStrike" dirty="0">
                <a:effectLst/>
                <a:latin typeface="Arial" panose="020B0604020202020204" pitchFamily="34" charset="0"/>
              </a:rPr>
              <a:t>data transformations for Azure Data Factory and Azure Databricks</a:t>
            </a:r>
            <a:r>
              <a:rPr lang="en-US" sz="600" b="0" i="0" u="none" strike="noStrike" dirty="0">
                <a:effectLst/>
                <a:latin typeface="Arial" panose="020B0604020202020204" pitchFamily="34" charset="0"/>
              </a:rPr>
              <a:t>, alternatively, log into the Azure portal to see the latest GUI version.</a:t>
            </a:r>
          </a:p>
          <a:p>
            <a:endParaRPr lang="en-GB" dirty="0"/>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1/6/2021 12:26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9655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b="1" dirty="0"/>
              <a:t>Instructor notes</a:t>
            </a:r>
          </a:p>
          <a:p>
            <a:pPr marL="0" indent="0">
              <a:buFont typeface="+mj-lt"/>
              <a:buNone/>
            </a:pPr>
            <a:endParaRPr lang="en-US" baseline="0" dirty="0"/>
          </a:p>
          <a:p>
            <a:pPr marL="0" indent="0">
              <a:buFont typeface="+mj-lt"/>
              <a:buNone/>
            </a:pPr>
            <a:r>
              <a:rPr lang="en-US" baseline="0" dirty="0"/>
              <a:t>This lesson will go through objects of ADF in more depth. These objects can be created through a graphical user interface, or programmatically through JSON notation. </a:t>
            </a:r>
          </a:p>
          <a:p>
            <a:pPr marL="0" indent="0">
              <a:buFont typeface="+mj-lt"/>
              <a:buNone/>
            </a:pPr>
            <a:endParaRPr lang="en-US" baseline="0" dirty="0"/>
          </a:p>
          <a:p>
            <a:pPr marL="0" indent="0">
              <a:buFont typeface="+mj-lt"/>
              <a:buNone/>
            </a:pPr>
            <a:r>
              <a:rPr lang="en-US" baseline="0" dirty="0"/>
              <a:t>Slide 13 is a build slide that enable you to step though and talk about each object.</a:t>
            </a:r>
          </a:p>
          <a:p>
            <a:pPr marL="0" indent="0">
              <a:buFont typeface="+mj-lt"/>
              <a:buNone/>
            </a:pPr>
            <a:endParaRPr lang="en-US" baseline="0" dirty="0"/>
          </a:p>
          <a:p>
            <a:pPr marL="0" indent="0">
              <a:buFont typeface="+mj-lt"/>
              <a:buNone/>
            </a:pPr>
            <a:r>
              <a:rPr lang="en-US" baseline="0" dirty="0"/>
              <a:t>Slide 14 – 16 show the JSON notation to use when creating the objects programmatically.</a:t>
            </a:r>
          </a:p>
          <a:p>
            <a:pPr marL="0" indent="0">
              <a:buFont typeface="+mj-lt"/>
              <a:buNone/>
            </a:pPr>
            <a:endParaRPr lang="en-US" baseline="0" dirty="0"/>
          </a:p>
          <a:p>
            <a:pPr marL="0" indent="0">
              <a:buFont typeface="+mj-lt"/>
              <a:buNone/>
            </a:pPr>
            <a:r>
              <a:rPr lang="en-US" baseline="0" dirty="0"/>
              <a:t> </a:t>
            </a:r>
          </a:p>
          <a:p>
            <a:pPr marL="0" indent="0">
              <a:buFont typeface="+mj-lt"/>
              <a:buNone/>
            </a:pPr>
            <a:endParaRPr lang="en-US" baseline="0" dirty="0"/>
          </a:p>
          <a:p>
            <a:pPr marL="0" indent="0">
              <a:buFont typeface="+mj-lt"/>
              <a:buNone/>
            </a:pPr>
            <a:endParaRPr lang="en-US" baseline="0" dirty="0"/>
          </a:p>
          <a:p>
            <a:pPr marL="0" indent="0">
              <a:buFont typeface="+mj-lt"/>
              <a:buNone/>
            </a:pPr>
            <a:endParaRPr lang="en-US" baseline="0" dirty="0"/>
          </a:p>
          <a:p>
            <a:pPr marL="0" indent="0">
              <a:buFont typeface="+mj-lt"/>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1/6/2021 12:26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2422564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1/6/2021 12:26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993076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1/6/2021 12:26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4245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1/6/2021 12:26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5846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800" kern="1200" dirty="0">
              <a:solidFill>
                <a:schemeClr val="tx1"/>
              </a:solidFill>
              <a:effectLst/>
              <a:ea typeface="+mn-ea"/>
            </a:endParaRPr>
          </a:p>
          <a:p>
            <a:r>
              <a:rPr lang="en-US" sz="800" kern="1200" dirty="0">
                <a:solidFill>
                  <a:schemeClr val="tx1"/>
                </a:solidFill>
                <a:effectLst/>
                <a:ea typeface="+mn-ea"/>
              </a:rPr>
              <a:t>These questions are deliberately open-ended to promote a discussion between the students to reinforce learning</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1/6/2021 12:26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4736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F796C4-59AC-49C8-9AC8-CB17BFE2E00D}" type="slidenum">
              <a:rPr kumimoji="0" lang="en-US" sz="1800" b="0" i="0" u="none" strike="noStrike" kern="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6" name="Notes Placeholder 5"/>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800" kern="1200" dirty="0">
              <a:solidFill>
                <a:schemeClr val="tx1"/>
              </a:solidFill>
              <a:effectLst/>
              <a:ea typeface="+mn-ea"/>
            </a:endParaRPr>
          </a:p>
          <a:p>
            <a:r>
              <a:rPr lang="en-US" sz="800" kern="1200" dirty="0">
                <a:solidFill>
                  <a:schemeClr val="tx1"/>
                </a:solidFill>
                <a:effectLst/>
                <a:ea typeface="+mn-ea"/>
              </a:rPr>
              <a:t>The next steps is suggested post course learning materials to reinforce what they have learned in the module.</a:t>
            </a:r>
          </a:p>
          <a:p>
            <a:endParaRPr lang="en-US" sz="800" kern="1200" dirty="0">
              <a:solidFill>
                <a:schemeClr val="tx1"/>
              </a:solidFill>
              <a:effectLst/>
              <a:ea typeface="+mn-ea"/>
            </a:endParaRPr>
          </a:p>
        </p:txBody>
      </p:sp>
      <p:sp>
        <p:nvSpPr>
          <p:cNvPr id="7" name="Slide Image Placeholder 6"/>
          <p:cNvSpPr>
            <a:spLocks noGrp="1" noRot="1" noChangeAspect="1"/>
          </p:cNvSpPr>
          <p:nvPr>
            <p:ph type="sldImg"/>
          </p:nvPr>
        </p:nvSpPr>
        <p:spPr>
          <a:xfrm>
            <a:off x="3581400" y="236538"/>
            <a:ext cx="3294063" cy="1854200"/>
          </a:xfrm>
        </p:spPr>
      </p:sp>
    </p:spTree>
    <p:extLst>
      <p:ext uri="{BB962C8B-B14F-4D97-AF65-F5344CB8AC3E}">
        <p14:creationId xmlns:p14="http://schemas.microsoft.com/office/powerpoint/2010/main" val="35104636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1/6/2021 12:26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495031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Ensure that all of your students fully understand the components and processes involved. This will be the focus of the module.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1/6/2021 12:26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81957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The words in this statement is precise.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“Creates” – Azure Data Factory (ADF) can natively create data movement and transformation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“orchestrates” – ADF can call on other technologies to perform data movement and transformation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“automates” – ADF can schedule or trigger the data movement and transformation operations that are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“transformation” – ADF has the capability to perform data transformations, call other technologies to perform transformations, or run SSIS packages.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“analysis” – ADF calls other technologies to perform analysis of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t>
            </a:r>
            <a:r>
              <a:rPr lang="en-US" sz="900" kern="1200" spc="-100" dirty="0">
                <a:solidFill>
                  <a:schemeClr val="tx1"/>
                </a:solidFill>
                <a:latin typeface="Segoe UI Light" pitchFamily="34" charset="0"/>
                <a:ea typeface="+mn-ea"/>
                <a:cs typeface="Segoe UI Semibold" panose="020B0702040204020203" pitchFamily="34" charset="0"/>
              </a:rPr>
              <a:t>transformation and/or analysis ” - </a:t>
            </a:r>
            <a:endParaRPr lang="en-US"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 name="Slide Image Placeholder 14"/>
          <p:cNvSpPr>
            <a:spLocks noGrp="1" noRot="1" noChangeAspect="1"/>
          </p:cNvSpPr>
          <p:nvPr>
            <p:ph type="sldImg"/>
          </p:nvPr>
        </p:nvSpPr>
        <p:spPr/>
      </p:sp>
    </p:spTree>
    <p:extLst>
      <p:ext uri="{BB962C8B-B14F-4D97-AF65-F5344CB8AC3E}">
        <p14:creationId xmlns:p14="http://schemas.microsoft.com/office/powerpoint/2010/main" val="3535873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You will notice that this process is slightly different from the process in Big Data Analytics, but essentially it does similar process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Connect &amp; Collect</a:t>
            </a:r>
            <a:r>
              <a:rPr lang="en-US" sz="700" b="0" dirty="0"/>
              <a:t>: This is where you connect to a data source and ingest (collect) data into ADF pipelines.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Transform &amp; Enrich</a:t>
            </a:r>
            <a:r>
              <a:rPr lang="en-US" sz="700" b="0" dirty="0"/>
              <a:t>: This is where you use ADF, SSIS packages, or other technologies called by ADF to transform and augment data.</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Publish</a:t>
            </a:r>
            <a:r>
              <a:rPr lang="en-US" sz="700" b="0" dirty="0"/>
              <a:t>: ADF places the transformed data in a data store or a compute resource.</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Monitor</a:t>
            </a:r>
            <a:r>
              <a:rPr lang="en-US" sz="700" b="0" dirty="0"/>
              <a:t>: As with technologies that involve the movement and processing of data, errors can occur. Monitoring is an important part of the solution.</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434491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297680"/>
            <a:ext cx="6096000" cy="4160520"/>
          </a:xfrm>
        </p:spPr>
        <p:txBody>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1800" b="1" dirty="0"/>
              <a:t>Instructor notes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1800" baseline="0" dirty="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1800" baseline="0" dirty="0"/>
              <a:t>Read more about the ADF Components and dependency between them here:</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1800" baseline="0" dirty="0"/>
          </a:p>
          <a:p>
            <a:pPr marL="0" marR="0" indent="0" algn="l" defTabSz="932742" rtl="0" eaLnBrk="1" fontAlgn="auto" latinLnBrk="0" hangingPunct="1">
              <a:lnSpc>
                <a:spcPct val="90000"/>
              </a:lnSpc>
              <a:spcBef>
                <a:spcPts val="0"/>
              </a:spcBef>
              <a:spcAft>
                <a:spcPts val="340"/>
              </a:spcAft>
              <a:buClrTx/>
              <a:buSzTx/>
              <a:buFont typeface="+mj-lt"/>
              <a:buNone/>
              <a:tabLst/>
              <a:defRPr/>
            </a:pPr>
            <a:r>
              <a:rPr lang="en-US" sz="1800" baseline="0" dirty="0"/>
              <a:t>https://docs.microsoft.com/en-gb/azure/data-factory/data-factory-introduction#relationship-between-data-factory-entities</a:t>
            </a:r>
          </a:p>
          <a:p>
            <a:pPr marL="0" marR="0" indent="0" algn="l" defTabSz="932742" rtl="0" eaLnBrk="1" fontAlgn="auto" latinLnBrk="0" hangingPunct="1">
              <a:lnSpc>
                <a:spcPct val="90000"/>
              </a:lnSpc>
              <a:spcBef>
                <a:spcPts val="0"/>
              </a:spcBef>
              <a:spcAft>
                <a:spcPts val="340"/>
              </a:spcAft>
              <a:buClrTx/>
              <a:buSzTx/>
              <a:buFont typeface="+mj-lt"/>
              <a:buNone/>
              <a:tabLst/>
              <a:defRPr/>
            </a:pPr>
            <a:endParaRPr lang="en-US" sz="1800"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1900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Full information on the roles that can be used in ADF can be read at the following link:</a:t>
            </a:r>
          </a:p>
          <a:p>
            <a:endParaRPr lang="en-US" sz="500" b="0" i="0" u="none" strike="noStrike" dirty="0">
              <a:effectLst/>
              <a:latin typeface="Arial" panose="020B0604020202020204" pitchFamily="34" charset="0"/>
            </a:endParaRPr>
          </a:p>
          <a:p>
            <a:r>
              <a:rPr lang="en-US" sz="500" b="0" i="0" u="none" strike="noStrike" dirty="0">
                <a:effectLst/>
                <a:latin typeface="Arial" panose="020B0604020202020204" pitchFamily="34" charset="0"/>
              </a:rPr>
              <a:t>https://docs.microsoft.com/en-gb/azure/data-factory/concepts-roles-permissions</a:t>
            </a:r>
          </a:p>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639215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1/6/2021 12:26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165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1672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Only - Graphic Bottom">
    <p:bg>
      <p:bgPr>
        <a:solidFill>
          <a:srgbClr val="1574B8"/>
        </a:solidFill>
        <a:effectLst/>
      </p:bgPr>
    </p:bg>
    <p:spTree>
      <p:nvGrpSpPr>
        <p:cNvPr id="1" name=""/>
        <p:cNvGrpSpPr/>
        <p:nvPr/>
      </p:nvGrpSpPr>
      <p:grpSpPr>
        <a:xfrm>
          <a:off x="0" y="0"/>
          <a:ext cx="0" cy="0"/>
          <a:chOff x="0" y="0"/>
          <a:chExt cx="0" cy="0"/>
        </a:xfrm>
      </p:grpSpPr>
      <p:pic>
        <p:nvPicPr>
          <p:cNvPr id="2050" name="Picture 2" descr="C:\Users\rickra\AppData\Local\Temp\SNAGHTML319bb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781674"/>
            <a:ext cx="12192000" cy="10763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5175724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15996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Edit Master text styles</a:t>
            </a:r>
          </a:p>
        </p:txBody>
      </p:sp>
    </p:spTree>
    <p:extLst>
      <p:ext uri="{BB962C8B-B14F-4D97-AF65-F5344CB8AC3E}">
        <p14:creationId xmlns:p14="http://schemas.microsoft.com/office/powerpoint/2010/main" val="108905797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26821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68927" y="301604"/>
            <a:ext cx="5378861" cy="899665"/>
          </a:xfrm>
        </p:spPr>
        <p:txBody>
          <a:bodyPr/>
          <a:lstStyle>
            <a:lvl1pPr>
              <a:defRPr sz="5881">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2581" y="6165103"/>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258733"/>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36"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30" dirty="0"/>
            </a:p>
          </p:txBody>
        </p:sp>
        <p:sp>
          <p:nvSpPr>
            <p:cNvPr id="10"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2"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dirty="0"/>
          </a:p>
        </p:txBody>
      </p:sp>
    </p:spTree>
    <p:extLst>
      <p:ext uri="{BB962C8B-B14F-4D97-AF65-F5344CB8AC3E}">
        <p14:creationId xmlns:p14="http://schemas.microsoft.com/office/powerpoint/2010/main" val="2506976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Tree>
    <p:extLst>
      <p:ext uri="{BB962C8B-B14F-4D97-AF65-F5344CB8AC3E}">
        <p14:creationId xmlns:p14="http://schemas.microsoft.com/office/powerpoint/2010/main" val="2099737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642870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94685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79321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781642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7300512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89876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07193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803048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9057128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942994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756871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043261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67562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79633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17016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60892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436741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31759972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232547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29755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5303763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9218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76800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40474400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52942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solidFill>
                  <a:schemeClr val="bg1"/>
                </a:soli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5775714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896386">
              <a:defRPr/>
            </a:pPr>
            <a:r>
              <a:rPr lang="en-GB" kern="0" dirty="0">
                <a:solidFill>
                  <a:srgbClr val="505050"/>
                </a:solidFill>
              </a:rPr>
              <a:t>Microsoft Confidential</a:t>
            </a:r>
          </a:p>
        </p:txBody>
      </p:sp>
      <p:sp>
        <p:nvSpPr>
          <p:cNvPr id="6" name="Slide Number Placeholder 5"/>
          <p:cNvSpPr>
            <a:spLocks noGrp="1"/>
          </p:cNvSpPr>
          <p:nvPr>
            <p:ph type="sldNum" sz="quarter" idx="12"/>
          </p:nvPr>
        </p:nvSpPr>
        <p:spPr>
          <a:xfrm>
            <a:off x="11367166" y="6437243"/>
            <a:ext cx="555596" cy="134483"/>
          </a:xfrm>
          <a:prstGeom prst="rect">
            <a:avLst/>
          </a:prstGeom>
        </p:spPr>
        <p:txBody>
          <a:bodyPr/>
          <a:lstStyle>
            <a:lvl1pPr>
              <a:defRPr>
                <a:solidFill>
                  <a:schemeClr val="tx2"/>
                </a:solidFill>
              </a:defRPr>
            </a:lvl1pPr>
          </a:lstStyle>
          <a:p>
            <a:pPr defTabSz="896386">
              <a:defRPr/>
            </a:pPr>
            <a:fld id="{27258FFF-F925-446B-8502-81C933981705}" type="slidenum">
              <a:rPr lang="en-GB" kern="0" smtClean="0">
                <a:solidFill>
                  <a:srgbClr val="505050"/>
                </a:solidFill>
              </a:rPr>
              <a:pPr defTabSz="896386">
                <a:defRPr/>
              </a:pPr>
              <a:t>‹#›</a:t>
            </a:fld>
            <a:endParaRPr lang="en-GB" kern="0" dirty="0">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gn="l" defTabSz="914367" rtl="0" eaLnBrk="1" latinLnBrk="0" hangingPunct="1">
              <a:lnSpc>
                <a:spcPct val="90000"/>
              </a:lnSpc>
              <a:spcBef>
                <a:spcPct val="0"/>
              </a:spcBef>
              <a:spcAft>
                <a:spcPts val="2353"/>
              </a:spcAft>
              <a:buFontTx/>
              <a:buNone/>
              <a:defRPr lang="en-US" sz="5686" b="0" kern="1200" cap="none" spc="-100"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1176"/>
              </a:spcBef>
              <a:spcAft>
                <a:spcPts val="2353"/>
              </a:spcAft>
              <a:buClrTx/>
              <a:buSzPct val="90000"/>
              <a:buFontTx/>
              <a:buNone/>
              <a:tabLst/>
            </a:pPr>
            <a:r>
              <a:rPr lang="en-US" dirty="0"/>
              <a:t>Click to edit Master text</a:t>
            </a:r>
          </a:p>
        </p:txBody>
      </p:sp>
    </p:spTree>
    <p:extLst>
      <p:ext uri="{BB962C8B-B14F-4D97-AF65-F5344CB8AC3E}">
        <p14:creationId xmlns:p14="http://schemas.microsoft.com/office/powerpoint/2010/main" val="3534986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5458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4035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8920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72854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91624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09620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8464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99324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927721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617301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073757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155723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20978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721866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94563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4080161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592776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029312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6687209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43199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4359139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4928521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dirty="0">
                <a:ln w="3175">
                  <a:noFill/>
                </a:ln>
                <a:solidFill>
                  <a:schemeClr val="tx1"/>
                </a:solidFill>
                <a:effectLst/>
                <a:latin typeface="+mj-lt"/>
                <a:ea typeface="+mn-ea"/>
              </a:rPr>
              <a:t>Agenda</a:t>
            </a:r>
          </a:p>
        </p:txBody>
      </p:sp>
    </p:spTree>
    <p:extLst>
      <p:ext uri="{BB962C8B-B14F-4D97-AF65-F5344CB8AC3E}">
        <p14:creationId xmlns:p14="http://schemas.microsoft.com/office/powerpoint/2010/main" val="40617259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3867049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5433723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6404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15128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89493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1040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3473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52149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90429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55903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49181222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40164239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3489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39750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93931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43966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99720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5359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655541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433292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4155350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81860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855749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374331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212253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4013542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729561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4174380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357174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102979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49758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1506864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500298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dirty="0">
                <a:ln w="3175">
                  <a:noFill/>
                </a:ln>
                <a:solidFill>
                  <a:schemeClr val="tx1"/>
                </a:solidFill>
                <a:effectLst/>
                <a:latin typeface="+mj-lt"/>
                <a:ea typeface="+mn-ea"/>
              </a:rPr>
              <a:t>Agenda</a:t>
            </a:r>
          </a:p>
        </p:txBody>
      </p:sp>
    </p:spTree>
    <p:extLst>
      <p:ext uri="{BB962C8B-B14F-4D97-AF65-F5344CB8AC3E}">
        <p14:creationId xmlns:p14="http://schemas.microsoft.com/office/powerpoint/2010/main" val="61493361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942506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636706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5571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2417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7227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677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71224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560835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409481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492175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96116905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59356661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C2E87-E223-418D-A3CB-49AF23802C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09323F-AED9-447E-8B53-2D3B76F7F3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1AB7C1-3572-4C5B-B5F2-14AA8B5EA238}"/>
              </a:ext>
            </a:extLst>
          </p:cNvPr>
          <p:cNvSpPr>
            <a:spLocks noGrp="1"/>
          </p:cNvSpPr>
          <p:nvPr>
            <p:ph type="dt" sz="half" idx="10"/>
          </p:nvPr>
        </p:nvSpPr>
        <p:spPr/>
        <p:txBody>
          <a:bodyPr/>
          <a:lstStyle/>
          <a:p>
            <a:fld id="{2A8E773A-5355-4D7C-B196-1EABE39D60D9}" type="datetimeFigureOut">
              <a:rPr lang="en-US" smtClean="0"/>
              <a:t>1/6/2021</a:t>
            </a:fld>
            <a:endParaRPr lang="en-US"/>
          </a:p>
        </p:txBody>
      </p:sp>
      <p:sp>
        <p:nvSpPr>
          <p:cNvPr id="5" name="Footer Placeholder 4">
            <a:extLst>
              <a:ext uri="{FF2B5EF4-FFF2-40B4-BE49-F238E27FC236}">
                <a16:creationId xmlns:a16="http://schemas.microsoft.com/office/drawing/2014/main" id="{4E320B0E-D67F-45CA-9CDA-92747DCEC2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E8E678-B727-427E-849D-8BCF599ACC04}"/>
              </a:ext>
            </a:extLst>
          </p:cNvPr>
          <p:cNvSpPr>
            <a:spLocks noGrp="1"/>
          </p:cNvSpPr>
          <p:nvPr>
            <p:ph type="sldNum" sz="quarter" idx="12"/>
          </p:nvPr>
        </p:nvSpPr>
        <p:spPr/>
        <p:txBody>
          <a:bodyPr/>
          <a:lstStyle/>
          <a:p>
            <a:fld id="{11D5F7DD-F93D-413D-9625-48D9EA013DDF}" type="slidenum">
              <a:rPr lang="en-US" smtClean="0"/>
              <a:t>‹#›</a:t>
            </a:fld>
            <a:endParaRPr lang="en-US"/>
          </a:p>
        </p:txBody>
      </p:sp>
    </p:spTree>
    <p:extLst>
      <p:ext uri="{BB962C8B-B14F-4D97-AF65-F5344CB8AC3E}">
        <p14:creationId xmlns:p14="http://schemas.microsoft.com/office/powerpoint/2010/main" val="32620415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30"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30"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dirty="0"/>
          </a:p>
        </p:txBody>
      </p:sp>
      <p:sp>
        <p:nvSpPr>
          <p:cNvPr id="14" name="TextBox 13"/>
          <p:cNvSpPr txBox="1"/>
          <p:nvPr userDrawn="1"/>
        </p:nvSpPr>
        <p:spPr bwMode="white">
          <a:xfrm>
            <a:off x="4175637" y="6566898"/>
            <a:ext cx="3840725"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 2016 Microsoft Corporation. All rights reserved.</a:t>
            </a:r>
          </a:p>
        </p:txBody>
      </p:sp>
    </p:spTree>
    <p:extLst>
      <p:ext uri="{BB962C8B-B14F-4D97-AF65-F5344CB8AC3E}">
        <p14:creationId xmlns:p14="http://schemas.microsoft.com/office/powerpoint/2010/main" val="28077704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493345" y="1189176"/>
            <a:ext cx="11280012" cy="2896984"/>
          </a:xfrm>
        </p:spPr>
        <p:txBody>
          <a:bodyPr/>
          <a:lstStyle>
            <a:lvl1pPr marL="0" indent="0">
              <a:buNone/>
              <a:defRPr/>
            </a:lvl1pPr>
            <a:lvl2pPr marL="28012" indent="0">
              <a:buNone/>
              <a:defRPr sz="2745"/>
            </a:lvl2pPr>
            <a:lvl3pPr marL="219428" indent="0">
              <a:buNone/>
              <a:defRPr sz="2745"/>
            </a:lvl3pPr>
            <a:lvl4pPr marL="466868" indent="0">
              <a:buNone/>
              <a:defRPr sz="2353"/>
            </a:lvl4pPr>
            <a:lvl5pPr marL="725201" indent="0">
              <a:buNone/>
              <a:defRPr sz="235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76016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93344" y="1189176"/>
            <a:ext cx="11280013" cy="2731325"/>
          </a:xfrm>
        </p:spPr>
        <p:txBody>
          <a:bodyPr wrap="square">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438667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Top bullet w/color">
    <p:spTree>
      <p:nvGrpSpPr>
        <p:cNvPr id="1" name=""/>
        <p:cNvGrpSpPr/>
        <p:nvPr/>
      </p:nvGrpSpPr>
      <p:grpSpPr>
        <a:xfrm>
          <a:off x="0" y="0"/>
          <a:ext cx="0" cy="0"/>
          <a:chOff x="0" y="0"/>
          <a:chExt cx="0" cy="0"/>
        </a:xfrm>
      </p:grpSpPr>
      <p:sp>
        <p:nvSpPr>
          <p:cNvPr id="2" name="Title 1"/>
          <p:cNvSpPr>
            <a:spLocks noGrp="1"/>
          </p:cNvSpPr>
          <p:nvPr>
            <p:ph type="title"/>
          </p:nvPr>
        </p:nvSpPr>
        <p:spPr>
          <a:xfrm>
            <a:off x="505019" y="303313"/>
            <a:ext cx="11151917" cy="884307"/>
          </a:xfrm>
        </p:spPr>
        <p:txBody>
          <a:bodyPr/>
          <a:lstStyle/>
          <a:p>
            <a:r>
              <a:rPr lang="en-US" dirty="0"/>
              <a:t>Click to edit Master title style</a:t>
            </a:r>
          </a:p>
        </p:txBody>
      </p:sp>
      <p:sp>
        <p:nvSpPr>
          <p:cNvPr id="5" name="Text Placeholder 4"/>
          <p:cNvSpPr>
            <a:spLocks noGrp="1"/>
          </p:cNvSpPr>
          <p:nvPr>
            <p:ph type="body" sz="quarter" idx="10"/>
          </p:nvPr>
        </p:nvSpPr>
        <p:spPr>
          <a:xfrm>
            <a:off x="519248" y="1210033"/>
            <a:ext cx="11151917" cy="3017692"/>
          </a:xfrm>
          <a:prstGeom prst="rect">
            <a:avLst/>
          </a:prstGeom>
        </p:spPr>
        <p:txBody>
          <a:bodyPr/>
          <a:lstStyle>
            <a:lvl1pPr marL="0" indent="0">
              <a:buFont typeface="Wingdings" pitchFamily="2" charset="2"/>
              <a:buNone/>
              <a:defRPr sz="3529">
                <a:solidFill>
                  <a:srgbClr val="FFC000"/>
                </a:solidFill>
                <a:latin typeface="+mn-lt"/>
              </a:defRPr>
            </a:lvl1pPr>
            <a:lvl2pPr marL="517426" indent="-233318">
              <a:buFont typeface="Wingdings" pitchFamily="2" charset="2"/>
              <a:buChar char="§"/>
              <a:defRPr>
                <a:latin typeface="+mj-lt"/>
              </a:defRPr>
            </a:lvl2pPr>
            <a:lvl3pPr marL="741221" indent="-223795">
              <a:buFont typeface="Wingdings" pitchFamily="2" charset="2"/>
              <a:buChar char="§"/>
              <a:tabLst/>
              <a:defRPr>
                <a:latin typeface="+mj-lt"/>
              </a:defRPr>
            </a:lvl3pPr>
            <a:lvl4pPr marL="914225" indent="-173004">
              <a:buFont typeface="Wingdings" pitchFamily="2" charset="2"/>
              <a:buChar char="§"/>
              <a:defRPr>
                <a:latin typeface="+mj-lt"/>
              </a:defRPr>
            </a:lvl4pPr>
            <a:lvl5pPr marL="1087229" indent="-173004">
              <a:buFont typeface="Wingdings" pitchFamily="2" charset="2"/>
              <a:buChar char="§"/>
              <a:tabLst/>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04279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93345" y="1209144"/>
            <a:ext cx="5378548" cy="3560875"/>
          </a:xfrm>
        </p:spPr>
        <p:txBody>
          <a:bodyPr wrap="square">
            <a:spAutoFit/>
          </a:bodyPr>
          <a:lstStyle>
            <a:lvl1pPr marL="0" indent="0">
              <a:spcBef>
                <a:spcPts val="1200"/>
              </a:spcBef>
              <a:buClr>
                <a:schemeClr val="tx1"/>
              </a:buClr>
              <a:buFont typeface="Wingdings" pitchFamily="2" charset="2"/>
              <a:buNone/>
              <a:defRPr sz="3529"/>
            </a:lvl1pPr>
            <a:lvl2pPr marL="0" indent="0">
              <a:buNone/>
              <a:defRPr sz="2745"/>
            </a:lvl2pPr>
            <a:lvl3pPr marL="227209" indent="0">
              <a:buNone/>
              <a:tabLst/>
              <a:defRPr sz="2745"/>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5871893" y="1209143"/>
            <a:ext cx="5901464" cy="3017692"/>
          </a:xfrm>
        </p:spPr>
        <p:txBody>
          <a:bodyPr wrap="square">
            <a:spAutoFit/>
          </a:bodyPr>
          <a:lstStyle>
            <a:lvl1pPr marL="0" indent="0">
              <a:spcBef>
                <a:spcPts val="1200"/>
              </a:spcBef>
              <a:buClr>
                <a:schemeClr val="tx1"/>
              </a:buClr>
              <a:buFont typeface="Wingdings" pitchFamily="2" charset="2"/>
              <a:buNone/>
              <a:defRPr sz="3529"/>
            </a:lvl1pPr>
            <a:lvl2pPr marL="0" indent="0">
              <a:buNone/>
              <a:defRPr sz="2745"/>
            </a:lvl2pPr>
            <a:lvl3pPr marL="227209" indent="0">
              <a:buNone/>
              <a:tabLst/>
              <a:defRPr sz="2745"/>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874336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02727" y="1216082"/>
            <a:ext cx="5389842" cy="3560875"/>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745"/>
            </a:lvl2pPr>
            <a:lvl3pPr marL="685803" indent="-165101">
              <a:tabLst/>
              <a:defRPr sz="2745"/>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5892570" y="1216082"/>
            <a:ext cx="5880788" cy="3560875"/>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745"/>
            </a:lvl2pPr>
            <a:lvl3pPr marL="685803" indent="-165101">
              <a:tabLst/>
              <a:defRPr sz="2745"/>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548863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389861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1487846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19160391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65781"/>
            <a:ext cx="3223861" cy="690695"/>
          </a:xfrm>
          <a:prstGeom prst="rect">
            <a:avLst/>
          </a:prstGeom>
        </p:spPr>
      </p:pic>
      <p:sp>
        <p:nvSpPr>
          <p:cNvPr id="4" name="TextBox 3"/>
          <p:cNvSpPr txBox="1"/>
          <p:nvPr userDrawn="1"/>
        </p:nvSpPr>
        <p:spPr>
          <a:xfrm>
            <a:off x="3107917" y="1710609"/>
            <a:ext cx="6648484" cy="1077603"/>
          </a:xfrm>
          <a:prstGeom prst="rect">
            <a:avLst/>
          </a:prstGeom>
        </p:spPr>
        <p:txBody>
          <a:bodyPr vert="horz" wrap="square" lIns="0" tIns="0" rIns="0" bIns="0" rtlCol="0">
            <a:spAutoFit/>
          </a:bodyPr>
          <a:lstStyle/>
          <a:p>
            <a:pPr>
              <a:lnSpc>
                <a:spcPts val="7842"/>
              </a:lnSpc>
            </a:pPr>
            <a:r>
              <a:rPr lang="en-US" sz="11273" spc="-98" dirty="0">
                <a:ln w="3175">
                  <a:noFill/>
                </a:ln>
                <a:gradFill>
                  <a:gsLst>
                    <a:gs pos="0">
                      <a:srgbClr val="FBFBFB"/>
                    </a:gs>
                    <a:gs pos="86000">
                      <a:srgbClr val="FBFBFB"/>
                    </a:gs>
                  </a:gsLst>
                  <a:lin ang="5400000" scaled="0"/>
                </a:gradFill>
                <a:latin typeface="+mj-lt"/>
                <a:cs typeface="Segoe Light"/>
              </a:rPr>
              <a:t>Questions?</a:t>
            </a:r>
          </a:p>
        </p:txBody>
      </p:sp>
      <p:sp>
        <p:nvSpPr>
          <p:cNvPr id="5" name="TextBox 4"/>
          <p:cNvSpPr txBox="1"/>
          <p:nvPr userDrawn="1"/>
        </p:nvSpPr>
        <p:spPr>
          <a:xfrm>
            <a:off x="327475" y="5697561"/>
            <a:ext cx="11520584" cy="794658"/>
          </a:xfrm>
          <a:prstGeom prst="rect">
            <a:avLst/>
          </a:prstGeom>
          <a:noFill/>
        </p:spPr>
        <p:txBody>
          <a:bodyPr wrap="square" rtlCol="0">
            <a:spAutoFit/>
          </a:bodyPr>
          <a:lstStyle/>
          <a:p>
            <a:pPr defTabSz="597442">
              <a:lnSpc>
                <a:spcPts val="1385"/>
              </a:lnSpc>
            </a:pPr>
            <a:r>
              <a:rPr lang="en-US" sz="1045" dirty="0">
                <a:solidFill>
                  <a:schemeClr val="tx1"/>
                </a:solidFill>
              </a:rPr>
              <a:t>© 2016 Microsoft Corporation. All rights reserved. Microsoft, Microsoft SQL</a:t>
            </a:r>
            <a:r>
              <a:rPr lang="en-US" sz="1045" baseline="0" dirty="0">
                <a:solidFill>
                  <a:schemeClr val="tx1"/>
                </a:solidFill>
              </a:rPr>
              <a:t> Server, </a:t>
            </a:r>
            <a:r>
              <a:rPr lang="en-US" sz="1045" dirty="0">
                <a:solidFill>
                  <a:schemeClr val="tx1"/>
                </a:solidFill>
              </a:rPr>
              <a:t>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1958" y="2855042"/>
            <a:ext cx="3137487" cy="2647631"/>
          </a:xfrm>
          <a:prstGeom prst="rect">
            <a:avLst/>
          </a:prstGeom>
        </p:spPr>
      </p:pic>
    </p:spTree>
    <p:extLst>
      <p:ext uri="{BB962C8B-B14F-4D97-AF65-F5344CB8AC3E}">
        <p14:creationId xmlns:p14="http://schemas.microsoft.com/office/powerpoint/2010/main" val="151801160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30"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30"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dirty="0"/>
          </a:p>
        </p:txBody>
      </p:sp>
      <p:sp>
        <p:nvSpPr>
          <p:cNvPr id="14" name="TextBox 13"/>
          <p:cNvSpPr txBox="1"/>
          <p:nvPr userDrawn="1"/>
        </p:nvSpPr>
        <p:spPr bwMode="white">
          <a:xfrm>
            <a:off x="4175637" y="6566898"/>
            <a:ext cx="3840725"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 2016 Microsoft Corporation. All rights reserved.</a:t>
            </a:r>
          </a:p>
        </p:txBody>
      </p:sp>
    </p:spTree>
    <p:extLst>
      <p:ext uri="{BB962C8B-B14F-4D97-AF65-F5344CB8AC3E}">
        <p14:creationId xmlns:p14="http://schemas.microsoft.com/office/powerpoint/2010/main" val="33104962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418643" y="1189176"/>
            <a:ext cx="11354714" cy="2896984"/>
          </a:xfrm>
        </p:spPr>
        <p:txBody>
          <a:bodyPr/>
          <a:lstStyle>
            <a:lvl1pPr marL="0" indent="0">
              <a:lnSpc>
                <a:spcPct val="100000"/>
              </a:lnSpc>
              <a:spcBef>
                <a:spcPts val="1176"/>
              </a:spcBef>
              <a:buNone/>
              <a:defRPr sz="3529"/>
            </a:lvl1pPr>
            <a:lvl2pPr marL="28012" indent="0">
              <a:lnSpc>
                <a:spcPct val="100000"/>
              </a:lnSpc>
              <a:spcBef>
                <a:spcPts val="1176"/>
              </a:spcBef>
              <a:buNone/>
              <a:defRPr sz="2745">
                <a:latin typeface="+mj-lt"/>
              </a:defRPr>
            </a:lvl2pPr>
            <a:lvl3pPr marL="219428" indent="0">
              <a:lnSpc>
                <a:spcPct val="100000"/>
              </a:lnSpc>
              <a:spcBef>
                <a:spcPts val="1176"/>
              </a:spcBef>
              <a:buNone/>
              <a:defRPr sz="2745">
                <a:latin typeface="+mj-lt"/>
              </a:defRPr>
            </a:lvl3pPr>
            <a:lvl4pPr marL="466868" indent="0">
              <a:lnSpc>
                <a:spcPct val="100000"/>
              </a:lnSpc>
              <a:spcBef>
                <a:spcPts val="1176"/>
              </a:spcBef>
              <a:buNone/>
              <a:defRPr sz="2353">
                <a:latin typeface="+mj-lt"/>
              </a:defRPr>
            </a:lvl4pPr>
            <a:lvl5pPr marL="725201" indent="0">
              <a:lnSpc>
                <a:spcPct val="100000"/>
              </a:lnSpc>
              <a:spcBef>
                <a:spcPts val="1176"/>
              </a:spcBef>
              <a:buNone/>
              <a:defRPr sz="2353">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87782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18642" y="1189177"/>
            <a:ext cx="11354715" cy="2715922"/>
          </a:xfrm>
        </p:spPr>
        <p:txBody>
          <a:bodyPr wrap="square">
            <a:spAutoFit/>
          </a:bodyPr>
          <a:lstStyle>
            <a:lvl1pPr>
              <a:lnSpc>
                <a:spcPct val="100000"/>
              </a:lnSpc>
              <a:spcBef>
                <a:spcPts val="1176"/>
              </a:spcBef>
              <a:defRPr sz="3529"/>
            </a:lvl1pPr>
            <a:lvl2pPr>
              <a:lnSpc>
                <a:spcPct val="100000"/>
              </a:lnSpc>
              <a:spcBef>
                <a:spcPts val="1176"/>
              </a:spcBef>
              <a:defRPr>
                <a:latin typeface="+mj-lt"/>
              </a:defRPr>
            </a:lvl2pPr>
            <a:lvl3pPr>
              <a:lnSpc>
                <a:spcPct val="100000"/>
              </a:lnSpc>
              <a:spcBef>
                <a:spcPts val="1176"/>
              </a:spcBef>
              <a:defRPr sz="2353">
                <a:latin typeface="+mj-lt"/>
              </a:defRPr>
            </a:lvl3pPr>
            <a:lvl4pPr>
              <a:lnSpc>
                <a:spcPct val="100000"/>
              </a:lnSpc>
              <a:spcBef>
                <a:spcPts val="1176"/>
              </a:spcBef>
              <a:defRPr sz="1961">
                <a:latin typeface="+mj-lt"/>
              </a:defRPr>
            </a:lvl4pPr>
            <a:lvl5pPr>
              <a:lnSpc>
                <a:spcPct val="100000"/>
              </a:lnSpc>
              <a:spcBef>
                <a:spcPts val="1176"/>
              </a:spcBef>
              <a:defRPr sz="196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168887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mp; Top bullet w/color">
    <p:spTree>
      <p:nvGrpSpPr>
        <p:cNvPr id="1" name=""/>
        <p:cNvGrpSpPr/>
        <p:nvPr/>
      </p:nvGrpSpPr>
      <p:grpSpPr>
        <a:xfrm>
          <a:off x="0" y="0"/>
          <a:ext cx="0" cy="0"/>
          <a:chOff x="0" y="0"/>
          <a:chExt cx="0" cy="0"/>
        </a:xfrm>
      </p:grpSpPr>
      <p:sp>
        <p:nvSpPr>
          <p:cNvPr id="2" name="Title 1"/>
          <p:cNvSpPr>
            <a:spLocks noGrp="1"/>
          </p:cNvSpPr>
          <p:nvPr>
            <p:ph type="title"/>
          </p:nvPr>
        </p:nvSpPr>
        <p:spPr>
          <a:xfrm>
            <a:off x="505019" y="303313"/>
            <a:ext cx="11151917" cy="884307"/>
          </a:xfrm>
        </p:spPr>
        <p:txBody>
          <a:bodyPr/>
          <a:lstStyle/>
          <a:p>
            <a:r>
              <a:rPr lang="en-US" dirty="0"/>
              <a:t>Click to edit Master title style</a:t>
            </a:r>
          </a:p>
        </p:txBody>
      </p:sp>
      <p:sp>
        <p:nvSpPr>
          <p:cNvPr id="5" name="Text Placeholder 4"/>
          <p:cNvSpPr>
            <a:spLocks noGrp="1"/>
          </p:cNvSpPr>
          <p:nvPr>
            <p:ph type="body" sz="quarter" idx="10"/>
          </p:nvPr>
        </p:nvSpPr>
        <p:spPr>
          <a:xfrm>
            <a:off x="519248" y="1210034"/>
            <a:ext cx="11151917" cy="2896984"/>
          </a:xfrm>
          <a:prstGeom prst="rect">
            <a:avLst/>
          </a:prstGeom>
        </p:spPr>
        <p:txBody>
          <a:bodyPr>
            <a:noAutofit/>
          </a:bodyPr>
          <a:lstStyle>
            <a:lvl1pPr marL="0" indent="0">
              <a:buFont typeface="Wingdings" pitchFamily="2" charset="2"/>
              <a:buNone/>
              <a:defRPr sz="3529">
                <a:solidFill>
                  <a:srgbClr val="FFC000"/>
                </a:solidFill>
                <a:latin typeface="+mn-lt"/>
              </a:defRPr>
            </a:lvl1pPr>
            <a:lvl2pPr marL="517426" indent="-233318">
              <a:buFont typeface="Wingdings" pitchFamily="2" charset="2"/>
              <a:buChar char="§"/>
              <a:defRPr sz="2745">
                <a:latin typeface="+mj-lt"/>
              </a:defRPr>
            </a:lvl2pPr>
            <a:lvl3pPr marL="741221" indent="-223795">
              <a:buFont typeface="Wingdings" pitchFamily="2" charset="2"/>
              <a:buChar char="§"/>
              <a:tabLst/>
              <a:defRPr sz="2745">
                <a:latin typeface="+mj-lt"/>
              </a:defRPr>
            </a:lvl3pPr>
            <a:lvl4pPr marL="914225" indent="-173004">
              <a:buFont typeface="Wingdings" pitchFamily="2" charset="2"/>
              <a:buChar char="§"/>
              <a:defRPr sz="2353">
                <a:latin typeface="+mj-lt"/>
              </a:defRPr>
            </a:lvl4pPr>
            <a:lvl5pPr marL="1087229" indent="-173004">
              <a:buFont typeface="Wingdings" pitchFamily="2" charset="2"/>
              <a:buChar char="§"/>
              <a:tabLst/>
              <a:defRPr sz="2353">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194417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27180" y="1217460"/>
            <a:ext cx="5519416" cy="3138399"/>
          </a:xfrm>
        </p:spPr>
        <p:txBody>
          <a:bodyPr wrap="square">
            <a:spAutoFit/>
          </a:bodyPr>
          <a:lstStyle>
            <a:lvl1pPr marL="0" indent="0">
              <a:lnSpc>
                <a:spcPct val="100000"/>
              </a:lnSpc>
              <a:spcBef>
                <a:spcPts val="588"/>
              </a:spcBef>
              <a:buClr>
                <a:schemeClr val="tx1"/>
              </a:buClr>
              <a:buFont typeface="Wingdings" pitchFamily="2" charset="2"/>
              <a:buNone/>
              <a:defRPr sz="3529"/>
            </a:lvl1pPr>
            <a:lvl2pPr marL="0" indent="0">
              <a:lnSpc>
                <a:spcPct val="100000"/>
              </a:lnSpc>
              <a:spcBef>
                <a:spcPts val="588"/>
              </a:spcBef>
              <a:buNone/>
              <a:defRPr sz="2745">
                <a:latin typeface="+mj-lt"/>
              </a:defRPr>
            </a:lvl2pPr>
            <a:lvl3pPr marL="227209" indent="0">
              <a:lnSpc>
                <a:spcPct val="100000"/>
              </a:lnSpc>
              <a:spcBef>
                <a:spcPts val="588"/>
              </a:spcBef>
              <a:buNone/>
              <a:tabLst/>
              <a:defRPr sz="2745">
                <a:latin typeface="+mj-lt"/>
              </a:defRPr>
            </a:lvl3pPr>
            <a:lvl4pPr marL="451306" indent="0">
              <a:lnSpc>
                <a:spcPct val="100000"/>
              </a:lnSpc>
              <a:spcBef>
                <a:spcPts val="588"/>
              </a:spcBef>
              <a:buNone/>
              <a:defRPr>
                <a:latin typeface="+mj-lt"/>
              </a:defRPr>
            </a:lvl4pPr>
            <a:lvl5pPr marL="672290" indent="0">
              <a:lnSpc>
                <a:spcPct val="100000"/>
              </a:lnSpc>
              <a:spcBef>
                <a:spcPts val="588"/>
              </a:spcBef>
              <a:buNone/>
              <a:tabLst/>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5946596" y="1216081"/>
            <a:ext cx="5843837" cy="2896984"/>
          </a:xfrm>
        </p:spPr>
        <p:txBody>
          <a:bodyPr wrap="square">
            <a:spAutoFit/>
          </a:bodyPr>
          <a:lstStyle>
            <a:lvl1pPr marL="0" indent="0">
              <a:lnSpc>
                <a:spcPct val="100000"/>
              </a:lnSpc>
              <a:spcBef>
                <a:spcPts val="1176"/>
              </a:spcBef>
              <a:buClr>
                <a:schemeClr val="tx1"/>
              </a:buClr>
              <a:buFont typeface="Wingdings" pitchFamily="2" charset="2"/>
              <a:buNone/>
              <a:defRPr sz="3529"/>
            </a:lvl1pPr>
            <a:lvl2pPr marL="0" indent="0">
              <a:lnSpc>
                <a:spcPct val="100000"/>
              </a:lnSpc>
              <a:spcBef>
                <a:spcPts val="1176"/>
              </a:spcBef>
              <a:buNone/>
              <a:defRPr sz="2745">
                <a:latin typeface="+mj-lt"/>
              </a:defRPr>
            </a:lvl2pPr>
            <a:lvl3pPr marL="227209" indent="0">
              <a:lnSpc>
                <a:spcPct val="100000"/>
              </a:lnSpc>
              <a:spcBef>
                <a:spcPts val="1176"/>
              </a:spcBef>
              <a:buNone/>
              <a:tabLst/>
              <a:defRPr sz="2745">
                <a:latin typeface="+mj-lt"/>
              </a:defRPr>
            </a:lvl3pPr>
            <a:lvl4pPr marL="451306" indent="0">
              <a:lnSpc>
                <a:spcPct val="100000"/>
              </a:lnSpc>
              <a:spcBef>
                <a:spcPts val="1176"/>
              </a:spcBef>
              <a:buNone/>
              <a:defRPr>
                <a:latin typeface="+mj-lt"/>
              </a:defRPr>
            </a:lvl4pPr>
            <a:lvl5pPr marL="672290" indent="0">
              <a:lnSpc>
                <a:spcPct val="100000"/>
              </a:lnSpc>
              <a:spcBef>
                <a:spcPts val="1176"/>
              </a:spcBef>
              <a:buNone/>
              <a:tabLst/>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201611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27181" y="1217460"/>
            <a:ext cx="5519415" cy="3500522"/>
          </a:xfrm>
        </p:spPr>
        <p:txBody>
          <a:bodyPr wrap="square">
            <a:spAutoFit/>
          </a:bodyPr>
          <a:lstStyle>
            <a:lvl1pPr marL="281677" indent="-281677">
              <a:spcBef>
                <a:spcPts val="1176"/>
              </a:spcBef>
              <a:buClr>
                <a:schemeClr val="tx1"/>
              </a:buClr>
              <a:buFont typeface="Wingdings" panose="05000000000000000000" pitchFamily="2" charset="2"/>
              <a:buChar char="§"/>
              <a:defRPr sz="3529"/>
            </a:lvl1pPr>
            <a:lvl2pPr marL="520702" indent="-228601">
              <a:spcBef>
                <a:spcPts val="1176"/>
              </a:spcBef>
              <a:defRPr sz="2745">
                <a:latin typeface="+mj-lt"/>
              </a:defRPr>
            </a:lvl2pPr>
            <a:lvl3pPr marL="685803" indent="-165101">
              <a:spcBef>
                <a:spcPts val="1176"/>
              </a:spcBef>
              <a:tabLst/>
              <a:defRPr sz="2745">
                <a:latin typeface="+mj-lt"/>
              </a:defRPr>
            </a:lvl3pPr>
            <a:lvl4pPr marL="863603" indent="-177801">
              <a:spcBef>
                <a:spcPts val="1176"/>
              </a:spcBef>
              <a:defRPr>
                <a:latin typeface="+mj-lt"/>
              </a:defRPr>
            </a:lvl4pPr>
            <a:lvl5pPr marL="1028704" indent="-165101">
              <a:spcBef>
                <a:spcPts val="1176"/>
              </a:spcBef>
              <a:tabLst/>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5946596" y="1217461"/>
            <a:ext cx="5839562" cy="3440168"/>
          </a:xfrm>
        </p:spPr>
        <p:txBody>
          <a:bodyPr wrap="square">
            <a:spAutoFit/>
          </a:bodyPr>
          <a:lstStyle>
            <a:lvl1pPr marL="281677" indent="-281677">
              <a:spcBef>
                <a:spcPts val="1176"/>
              </a:spcBef>
              <a:buClr>
                <a:schemeClr val="tx1"/>
              </a:buClr>
              <a:buFont typeface="Wingdings" panose="05000000000000000000" pitchFamily="2" charset="2"/>
              <a:buChar char="§"/>
              <a:defRPr sz="3529"/>
            </a:lvl1pPr>
            <a:lvl2pPr marL="520702" indent="-228601">
              <a:spcBef>
                <a:spcPts val="1176"/>
              </a:spcBef>
              <a:defRPr sz="2745">
                <a:latin typeface="+mj-lt"/>
              </a:defRPr>
            </a:lvl2pPr>
            <a:lvl3pPr marL="685803" indent="-165101">
              <a:spcBef>
                <a:spcPts val="1176"/>
              </a:spcBef>
              <a:tabLst/>
              <a:defRPr sz="2745">
                <a:latin typeface="+mj-lt"/>
              </a:defRPr>
            </a:lvl3pPr>
            <a:lvl4pPr marL="863603" indent="-177801">
              <a:spcBef>
                <a:spcPts val="1176"/>
              </a:spcBef>
              <a:defRPr>
                <a:latin typeface="+mj-lt"/>
              </a:defRPr>
            </a:lvl4pPr>
            <a:lvl5pPr marL="1028704" indent="-165101">
              <a:spcBef>
                <a:spcPts val="1176"/>
              </a:spcBef>
              <a:tabLst/>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831588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424278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8490931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97665442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65781"/>
            <a:ext cx="3223861" cy="690695"/>
          </a:xfrm>
          <a:prstGeom prst="rect">
            <a:avLst/>
          </a:prstGeom>
        </p:spPr>
      </p:pic>
      <p:sp>
        <p:nvSpPr>
          <p:cNvPr id="4" name="TextBox 3"/>
          <p:cNvSpPr txBox="1"/>
          <p:nvPr userDrawn="1"/>
        </p:nvSpPr>
        <p:spPr>
          <a:xfrm>
            <a:off x="3107917" y="1710609"/>
            <a:ext cx="6648484" cy="1077603"/>
          </a:xfrm>
          <a:prstGeom prst="rect">
            <a:avLst/>
          </a:prstGeom>
        </p:spPr>
        <p:txBody>
          <a:bodyPr vert="horz" wrap="square" lIns="0" tIns="0" rIns="0" bIns="0" rtlCol="0">
            <a:spAutoFit/>
          </a:bodyPr>
          <a:lstStyle/>
          <a:p>
            <a:pPr>
              <a:lnSpc>
                <a:spcPts val="7842"/>
              </a:lnSpc>
            </a:pPr>
            <a:r>
              <a:rPr lang="en-US" sz="11273" spc="-98" dirty="0">
                <a:ln w="3175">
                  <a:noFill/>
                </a:ln>
                <a:gradFill>
                  <a:gsLst>
                    <a:gs pos="0">
                      <a:srgbClr val="FBFBFB"/>
                    </a:gs>
                    <a:gs pos="86000">
                      <a:srgbClr val="FBFBFB"/>
                    </a:gs>
                  </a:gsLst>
                  <a:lin ang="5400000" scaled="0"/>
                </a:gradFill>
                <a:latin typeface="+mj-lt"/>
                <a:cs typeface="Segoe Light"/>
              </a:rPr>
              <a:t>Questions?</a:t>
            </a:r>
          </a:p>
        </p:txBody>
      </p:sp>
      <p:sp>
        <p:nvSpPr>
          <p:cNvPr id="5" name="TextBox 4"/>
          <p:cNvSpPr txBox="1"/>
          <p:nvPr userDrawn="1"/>
        </p:nvSpPr>
        <p:spPr>
          <a:xfrm>
            <a:off x="327475" y="5697561"/>
            <a:ext cx="11520584" cy="794658"/>
          </a:xfrm>
          <a:prstGeom prst="rect">
            <a:avLst/>
          </a:prstGeom>
          <a:noFill/>
        </p:spPr>
        <p:txBody>
          <a:bodyPr wrap="square" rtlCol="0">
            <a:spAutoFit/>
          </a:bodyPr>
          <a:lstStyle/>
          <a:p>
            <a:pPr defTabSz="597442">
              <a:lnSpc>
                <a:spcPts val="1385"/>
              </a:lnSpc>
            </a:pPr>
            <a:r>
              <a:rPr lang="en-US" sz="1045" dirty="0">
                <a:solidFill>
                  <a:schemeClr val="tx1"/>
                </a:solidFill>
              </a:rPr>
              <a:t>© 2015 Microsoft Corporation. All rights reserved. Microsoft, Microsoft SQL</a:t>
            </a:r>
            <a:r>
              <a:rPr lang="en-US" sz="1045" baseline="0" dirty="0">
                <a:solidFill>
                  <a:schemeClr val="tx1"/>
                </a:solidFill>
              </a:rPr>
              <a:t> Server, </a:t>
            </a:r>
            <a:r>
              <a:rPr lang="en-US" sz="1045" dirty="0">
                <a:solidFill>
                  <a:schemeClr val="tx1"/>
                </a:solidFill>
              </a:rPr>
              <a:t>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1958" y="2855042"/>
            <a:ext cx="3137487" cy="2647631"/>
          </a:xfrm>
          <a:prstGeom prst="rect">
            <a:avLst/>
          </a:prstGeom>
        </p:spPr>
      </p:pic>
    </p:spTree>
    <p:extLst>
      <p:ext uri="{BB962C8B-B14F-4D97-AF65-F5344CB8AC3E}">
        <p14:creationId xmlns:p14="http://schemas.microsoft.com/office/powerpoint/2010/main" val="146148893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_Illustration">
    <p:bg>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6275220" cy="1801436"/>
          </a:xfrm>
          <a:noFill/>
        </p:spPr>
        <p:txBody>
          <a:bodyPr lIns="146304" tIns="91440" rIns="146304" bIns="91440" anchor="t" anchorCtr="0"/>
          <a:lstStyle>
            <a:lvl1pPr>
              <a:defRPr sz="5294" spc="-98" baseline="0">
                <a:gradFill>
                  <a:gsLst>
                    <a:gs pos="3030">
                      <a:schemeClr val="tx1"/>
                    </a:gs>
                    <a:gs pos="23000">
                      <a:schemeClr val="tx1"/>
                    </a:gs>
                  </a:gsLst>
                  <a:lin ang="5400000" scaled="0"/>
                </a:gradFill>
              </a:defRPr>
            </a:lvl1pPr>
          </a:lstStyle>
          <a:p>
            <a:r>
              <a:rPr lang="en-US" dirty="0"/>
              <a:t>Presentation title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grpSp>
        <p:nvGrpSpPr>
          <p:cNvPr id="6" name="Group 5"/>
          <p:cNvGrpSpPr/>
          <p:nvPr userDrawn="1"/>
        </p:nvGrpSpPr>
        <p:grpSpPr>
          <a:xfrm>
            <a:off x="7350981" y="470410"/>
            <a:ext cx="3735103" cy="6311663"/>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730" dirty="0"/>
            </a:p>
          </p:txBody>
        </p:sp>
        <p:sp>
          <p:nvSpPr>
            <p:cNvPr id="8"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1"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grpSp>
      <p:sp>
        <p:nvSpPr>
          <p:cNvPr id="87" name="Freeform 42"/>
          <p:cNvSpPr>
            <a:spLocks/>
          </p:cNvSpPr>
          <p:nvPr userDrawn="1"/>
        </p:nvSpPr>
        <p:spPr bwMode="auto">
          <a:xfrm>
            <a:off x="11177197" y="3160037"/>
            <a:ext cx="748905" cy="448271"/>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dirty="0"/>
          </a:p>
        </p:txBody>
      </p:sp>
    </p:spTree>
    <p:extLst>
      <p:ext uri="{BB962C8B-B14F-4D97-AF65-F5344CB8AC3E}">
        <p14:creationId xmlns:p14="http://schemas.microsoft.com/office/powerpoint/2010/main" val="12598630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6275220" cy="1801436"/>
          </a:xfrm>
          <a:noFill/>
        </p:spPr>
        <p:txBody>
          <a:bodyPr lIns="146304" tIns="91440" rIns="146304" bIns="91440" anchor="t" anchorCtr="0"/>
          <a:lstStyle>
            <a:lvl1pPr>
              <a:defRPr sz="5294" spc="-98" baseline="0">
                <a:gradFill>
                  <a:gsLst>
                    <a:gs pos="3030">
                      <a:schemeClr val="tx1"/>
                    </a:gs>
                    <a:gs pos="23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2518416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469032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634154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509553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427945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95236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012070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282639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284596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998541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94363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26772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6746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473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65032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86900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001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26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690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789779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97821784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34" Type="http://schemas.openxmlformats.org/officeDocument/2006/relationships/slideLayout" Target="../slideLayouts/slideLayout203.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slideLayout" Target="../slideLayouts/slideLayout202.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slideLayout" Target="../slideLayouts/slideLayout198.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36" Type="http://schemas.openxmlformats.org/officeDocument/2006/relationships/image" Target="../media/image23.emf"/><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slideLayout" Target="../slideLayouts/slideLayout200.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theme" Target="../theme/theme2.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5.xml"/><Relationship Id="rId7" Type="http://schemas.openxmlformats.org/officeDocument/2006/relationships/image" Target="../media/image6.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3.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image" Target="../media/image6.png"/><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theme" Target="../theme/theme4.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image" Target="../media/image6.png"/><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theme" Target="../theme/theme5.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theme" Target="../theme/theme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image" Target="../media/image6.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image" Target="../media/image6.png"/><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image" Target="../media/image6.png"/><Relationship Id="rId5" Type="http://schemas.openxmlformats.org/officeDocument/2006/relationships/slideLayout" Target="../slideLayouts/slideLayout131.xml"/><Relationship Id="rId10" Type="http://schemas.openxmlformats.org/officeDocument/2006/relationships/theme" Target="../theme/theme8.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34" Type="http://schemas.openxmlformats.org/officeDocument/2006/relationships/slideLayout" Target="../slideLayouts/slideLayout169.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33" Type="http://schemas.openxmlformats.org/officeDocument/2006/relationships/slideLayout" Target="../slideLayouts/slideLayout168.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slideLayout" Target="../slideLayouts/slideLayout167.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36" Type="http://schemas.openxmlformats.org/officeDocument/2006/relationships/image" Target="../media/image23.emf"/><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slideLayout" Target="../slideLayouts/slideLayout166.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 Id="rId35"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 id="2147484906"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827147661"/>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7" r:id="rId16"/>
    <p:sldLayoutId id="2147484888" r:id="rId17"/>
    <p:sldLayoutId id="2147484889" r:id="rId18"/>
    <p:sldLayoutId id="2147484890" r:id="rId19"/>
    <p:sldLayoutId id="2147484891" r:id="rId20"/>
    <p:sldLayoutId id="2147484892" r:id="rId21"/>
    <p:sldLayoutId id="2147484893" r:id="rId22"/>
    <p:sldLayoutId id="2147484894" r:id="rId23"/>
    <p:sldLayoutId id="2147484895" r:id="rId24"/>
    <p:sldLayoutId id="2147484896" r:id="rId25"/>
    <p:sldLayoutId id="2147484897" r:id="rId26"/>
    <p:sldLayoutId id="2147484898" r:id="rId27"/>
    <p:sldLayoutId id="2147484899" r:id="rId28"/>
    <p:sldLayoutId id="2147484900" r:id="rId29"/>
    <p:sldLayoutId id="2147484901" r:id="rId30"/>
    <p:sldLayoutId id="2147484902" r:id="rId31"/>
    <p:sldLayoutId id="2147484903" r:id="rId32"/>
    <p:sldLayoutId id="2147484904" r:id="rId33"/>
    <p:sldLayoutId id="2147484905"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45" y="289511"/>
            <a:ext cx="11280012"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93344" y="1222798"/>
            <a:ext cx="11280013" cy="301769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2"/>
          <a:stretch>
            <a:fillRect/>
          </a:stretch>
        </p:blipFill>
        <p:spPr>
          <a:xfrm rot="5400000">
            <a:off x="9302126" y="2991033"/>
            <a:ext cx="6858623" cy="876557"/>
          </a:xfrm>
          <a:prstGeom prst="rect">
            <a:avLst/>
          </a:prstGeom>
        </p:spPr>
      </p:pic>
      <p:sp>
        <p:nvSpPr>
          <p:cNvPr id="7" name="TextBox 6"/>
          <p:cNvSpPr txBox="1"/>
          <p:nvPr userDrawn="1"/>
        </p:nvSpPr>
        <p:spPr bwMode="white">
          <a:xfrm>
            <a:off x="4175637" y="6566898"/>
            <a:ext cx="3840725"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 2016 Microsoft Corporation. All rights reserved.</a:t>
            </a:r>
          </a:p>
        </p:txBody>
      </p:sp>
    </p:spTree>
    <p:extLst>
      <p:ext uri="{BB962C8B-B14F-4D97-AF65-F5344CB8AC3E}">
        <p14:creationId xmlns:p14="http://schemas.microsoft.com/office/powerpoint/2010/main" val="3888587164"/>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mn-cs"/>
        </a:defRPr>
      </a:lvl2pPr>
      <a:lvl3pPr marL="784338" marR="0" indent="-224097"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mn-cs"/>
        </a:defRPr>
      </a:lvl4pPr>
      <a:lvl5pPr marL="1232531" marR="0" indent="-224097"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289511"/>
            <a:ext cx="11354714"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18643" y="1189176"/>
            <a:ext cx="11354714" cy="289698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2"/>
          <a:stretch>
            <a:fillRect/>
          </a:stretch>
        </p:blipFill>
        <p:spPr>
          <a:xfrm rot="5400000">
            <a:off x="9302126" y="2991033"/>
            <a:ext cx="6858623" cy="876557"/>
          </a:xfrm>
          <a:prstGeom prst="rect">
            <a:avLst/>
          </a:prstGeom>
        </p:spPr>
      </p:pic>
      <p:sp>
        <p:nvSpPr>
          <p:cNvPr id="8" name="TextBox 7"/>
          <p:cNvSpPr txBox="1"/>
          <p:nvPr userDrawn="1"/>
        </p:nvSpPr>
        <p:spPr bwMode="white">
          <a:xfrm>
            <a:off x="4175637" y="6566898"/>
            <a:ext cx="3840725"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 2016 Microsoft Corporation. All rights reserved.</a:t>
            </a:r>
          </a:p>
        </p:txBody>
      </p:sp>
    </p:spTree>
    <p:extLst>
      <p:ext uri="{BB962C8B-B14F-4D97-AF65-F5344CB8AC3E}">
        <p14:creationId xmlns:p14="http://schemas.microsoft.com/office/powerpoint/2010/main" val="1176117703"/>
      </p:ext>
    </p:extLst>
  </p:cSld>
  <p:clrMap bg1="dk1" tx1="lt1" bg2="dk2" tx2="lt2" accent1="accent1" accent2="accent2" accent3="accent3" accent4="accent4" accent5="accent5" accent6="accent6" hlink="hlink" folHlink="folHlink"/>
  <p:sldLayoutIdLst>
    <p:sldLayoutId id="2147484763" r:id="rId1"/>
    <p:sldLayoutId id="2147484764" r:id="rId2"/>
    <p:sldLayoutId id="2147484765" r:id="rId3"/>
    <p:sldLayoutId id="2147484766" r:id="rId4"/>
    <p:sldLayoutId id="2147484767" r:id="rId5"/>
    <p:sldLayoutId id="2147484768" r:id="rId6"/>
    <p:sldLayoutId id="2147484769" r:id="rId7"/>
    <p:sldLayoutId id="2147484770" r:id="rId8"/>
    <p:sldLayoutId id="2147484771" r:id="rId9"/>
    <p:sldLayoutId id="2147484772" r:id="rId1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mn-cs"/>
        </a:defRPr>
      </a:lvl2pPr>
      <a:lvl3pPr marL="784338" marR="0" indent="-224097"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j-lt"/>
          <a:ea typeface="+mn-ea"/>
          <a:cs typeface="+mn-cs"/>
        </a:defRPr>
      </a:lvl4pPr>
      <a:lvl5pPr marL="1232531" marR="0" indent="-224097" algn="l" defTabSz="914367" rtl="0" eaLnBrk="1" fontAlgn="auto" latinLnBrk="0" hangingPunct="1">
        <a:lnSpc>
          <a:spcPct val="100000"/>
        </a:lnSpc>
        <a:spcBef>
          <a:spcPts val="1176"/>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j-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79826770"/>
      </p:ext>
    </p:extLst>
  </p:cSld>
  <p:clrMap bg1="lt1" tx1="dk1" bg2="lt2" tx2="dk2" accent1="accent1" accent2="accent2" accent3="accent3" accent4="accent4" accent5="accent5" accent6="accent6" hlink="hlink" folHlink="folHlink"/>
  <p:sldLayoutIdLst>
    <p:sldLayoutId id="2147484774" r:id="rId1"/>
    <p:sldLayoutId id="2147484775" r:id="rId2"/>
    <p:sldLayoutId id="2147484776" r:id="rId3"/>
    <p:sldLayoutId id="2147484777" r:id="rId4"/>
    <p:sldLayoutId id="2147484778" r:id="rId5"/>
    <p:sldLayoutId id="2147484779" r:id="rId6"/>
    <p:sldLayoutId id="2147484780" r:id="rId7"/>
    <p:sldLayoutId id="2147484781" r:id="rId8"/>
    <p:sldLayoutId id="2147484782" r:id="rId9"/>
    <p:sldLayoutId id="2147484783" r:id="rId10"/>
    <p:sldLayoutId id="2147484784" r:id="rId11"/>
    <p:sldLayoutId id="2147484785" r:id="rId12"/>
    <p:sldLayoutId id="2147484786" r:id="rId13"/>
    <p:sldLayoutId id="2147484787" r:id="rId14"/>
    <p:sldLayoutId id="2147484788" r:id="rId15"/>
    <p:sldLayoutId id="2147484789" r:id="rId16"/>
    <p:sldLayoutId id="2147484790" r:id="rId17"/>
    <p:sldLayoutId id="2147484791" r:id="rId18"/>
    <p:sldLayoutId id="2147484792" r:id="rId19"/>
    <p:sldLayoutId id="2147484793" r:id="rId20"/>
    <p:sldLayoutId id="2147484794" r:id="rId21"/>
    <p:sldLayoutId id="2147484795" r:id="rId22"/>
    <p:sldLayoutId id="2147484796" r:id="rId23"/>
    <p:sldLayoutId id="2147484797" r:id="rId24"/>
    <p:sldLayoutId id="2147484798" r:id="rId25"/>
    <p:sldLayoutId id="2147484799" r:id="rId26"/>
    <p:sldLayoutId id="2147484800" r:id="rId27"/>
    <p:sldLayoutId id="2147484801"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33892539"/>
      </p:ext>
    </p:extLst>
  </p:cSld>
  <p:clrMap bg1="dk1" tx1="lt1" bg2="dk2" tx2="lt2" accent1="accent1" accent2="accent2" accent3="accent3" accent4="accent4" accent5="accent5" accent6="accent6" hlink="hlink" folHlink="folHlink"/>
  <p:sldLayoutIdLst>
    <p:sldLayoutId id="2147484804" r:id="rId1"/>
    <p:sldLayoutId id="2147484805" r:id="rId2"/>
    <p:sldLayoutId id="2147484806" r:id="rId3"/>
    <p:sldLayoutId id="2147484807" r:id="rId4"/>
    <p:sldLayoutId id="2147484808" r:id="rId5"/>
    <p:sldLayoutId id="2147484809" r:id="rId6"/>
    <p:sldLayoutId id="2147484810" r:id="rId7"/>
    <p:sldLayoutId id="2147484811" r:id="rId8"/>
    <p:sldLayoutId id="2147484812" r:id="rId9"/>
    <p:sldLayoutId id="2147484813" r:id="rId10"/>
    <p:sldLayoutId id="2147484814" r:id="rId11"/>
    <p:sldLayoutId id="2147484815" r:id="rId12"/>
    <p:sldLayoutId id="2147484816" r:id="rId13"/>
    <p:sldLayoutId id="2147484817" r:id="rId14"/>
    <p:sldLayoutId id="2147484818" r:id="rId15"/>
    <p:sldLayoutId id="2147484819" r:id="rId16"/>
    <p:sldLayoutId id="2147484820" r:id="rId17"/>
    <p:sldLayoutId id="2147484821" r:id="rId18"/>
    <p:sldLayoutId id="2147484822" r:id="rId19"/>
    <p:sldLayoutId id="2147484823" r:id="rId20"/>
    <p:sldLayoutId id="2147484824"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0329996"/>
      </p:ext>
    </p:extLst>
  </p:cSld>
  <p:clrMap bg1="dk1" tx1="lt1" bg2="dk2" tx2="lt2" accent1="accent1" accent2="accent2" accent3="accent3" accent4="accent4" accent5="accent5" accent6="accent6" hlink="hlink" folHlink="folHlink"/>
  <p:sldLayoutIdLst>
    <p:sldLayoutId id="2147484826" r:id="rId1"/>
    <p:sldLayoutId id="2147484827" r:id="rId2"/>
    <p:sldLayoutId id="2147484828" r:id="rId3"/>
    <p:sldLayoutId id="2147484829" r:id="rId4"/>
    <p:sldLayoutId id="2147484830" r:id="rId5"/>
    <p:sldLayoutId id="2147484831" r:id="rId6"/>
    <p:sldLayoutId id="2147484832" r:id="rId7"/>
    <p:sldLayoutId id="2147484833" r:id="rId8"/>
    <p:sldLayoutId id="2147484835"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bg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bg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bg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639806004"/>
      </p:ext>
    </p:extLst>
  </p:cSld>
  <p:clrMap bg1="lt1" tx1="dk1" bg2="lt2" tx2="dk2" accent1="accent1" accent2="accent2" accent3="accent3" accent4="accent4" accent5="accent5" accent6="accent6" hlink="hlink" folHlink="fol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 id="2147484849" r:id="rId13"/>
    <p:sldLayoutId id="2147484850" r:id="rId14"/>
    <p:sldLayoutId id="2147484851" r:id="rId15"/>
    <p:sldLayoutId id="2147484852" r:id="rId16"/>
    <p:sldLayoutId id="2147484853" r:id="rId17"/>
    <p:sldLayoutId id="2147484854" r:id="rId18"/>
    <p:sldLayoutId id="2147484855" r:id="rId19"/>
    <p:sldLayoutId id="2147484856" r:id="rId20"/>
    <p:sldLayoutId id="2147484857" r:id="rId21"/>
    <p:sldLayoutId id="2147484858" r:id="rId22"/>
    <p:sldLayoutId id="2147484859" r:id="rId23"/>
    <p:sldLayoutId id="2147484860" r:id="rId24"/>
    <p:sldLayoutId id="2147484861" r:id="rId25"/>
    <p:sldLayoutId id="2147484862" r:id="rId26"/>
    <p:sldLayoutId id="2147484863" r:id="rId27"/>
    <p:sldLayoutId id="2147484864" r:id="rId28"/>
    <p:sldLayoutId id="2147484865" r:id="rId29"/>
    <p:sldLayoutId id="2147484866" r:id="rId30"/>
    <p:sldLayoutId id="2147484867" r:id="rId31"/>
    <p:sldLayoutId id="2147484868" r:id="rId32"/>
    <p:sldLayoutId id="2147484869" r:id="rId33"/>
    <p:sldLayoutId id="2147484870"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3" Type="http://schemas.openxmlformats.org/officeDocument/2006/relationships/image" Target="../media/image48.png"/><Relationship Id="rId7" Type="http://schemas.openxmlformats.org/officeDocument/2006/relationships/image" Target="../media/image52.svg"/><Relationship Id="rId12"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40.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svg"/><Relationship Id="rId9"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1.jpeg"/><Relationship Id="rId3" Type="http://schemas.openxmlformats.org/officeDocument/2006/relationships/image" Target="../media/image31.jpeg"/><Relationship Id="rId7" Type="http://schemas.openxmlformats.org/officeDocument/2006/relationships/image" Target="../media/image35.jpeg"/><Relationship Id="rId12"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34.jpeg"/><Relationship Id="rId11" Type="http://schemas.openxmlformats.org/officeDocument/2006/relationships/image" Target="../media/image39.jpeg"/><Relationship Id="rId5" Type="http://schemas.openxmlformats.org/officeDocument/2006/relationships/image" Target="../media/image33.jpeg"/><Relationship Id="rId15" Type="http://schemas.openxmlformats.org/officeDocument/2006/relationships/image" Target="../media/image43.jpeg"/><Relationship Id="rId10" Type="http://schemas.openxmlformats.org/officeDocument/2006/relationships/image" Target="../media/image38.jpeg"/><Relationship Id="rId4" Type="http://schemas.openxmlformats.org/officeDocument/2006/relationships/image" Target="../media/image32.jpeg"/><Relationship Id="rId9" Type="http://schemas.openxmlformats.org/officeDocument/2006/relationships/image" Target="../media/image37.jpeg"/><Relationship Id="rId14" Type="http://schemas.openxmlformats.org/officeDocument/2006/relationships/image" Target="../media/image42.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4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4.xml"/></Relationships>
</file>

<file path=ppt/slides/_rels/slide27.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1.jpeg"/><Relationship Id="rId3" Type="http://schemas.openxmlformats.org/officeDocument/2006/relationships/image" Target="../media/image31.jpeg"/><Relationship Id="rId7" Type="http://schemas.openxmlformats.org/officeDocument/2006/relationships/image" Target="../media/image35.jpeg"/><Relationship Id="rId12"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34.jpeg"/><Relationship Id="rId11" Type="http://schemas.openxmlformats.org/officeDocument/2006/relationships/image" Target="../media/image39.jpeg"/><Relationship Id="rId5" Type="http://schemas.openxmlformats.org/officeDocument/2006/relationships/image" Target="../media/image33.jpeg"/><Relationship Id="rId15" Type="http://schemas.openxmlformats.org/officeDocument/2006/relationships/image" Target="../media/image43.jpeg"/><Relationship Id="rId10" Type="http://schemas.openxmlformats.org/officeDocument/2006/relationships/image" Target="../media/image38.jpeg"/><Relationship Id="rId4" Type="http://schemas.openxmlformats.org/officeDocument/2006/relationships/image" Target="../media/image32.jpeg"/><Relationship Id="rId9" Type="http://schemas.openxmlformats.org/officeDocument/2006/relationships/image" Target="../media/image37.jpeg"/><Relationship Id="rId14" Type="http://schemas.openxmlformats.org/officeDocument/2006/relationships/image" Target="../media/image4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1.jpeg"/><Relationship Id="rId3" Type="http://schemas.openxmlformats.org/officeDocument/2006/relationships/image" Target="../media/image31.jpeg"/><Relationship Id="rId7" Type="http://schemas.openxmlformats.org/officeDocument/2006/relationships/image" Target="../media/image35.jpeg"/><Relationship Id="rId12"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34.jpeg"/><Relationship Id="rId11" Type="http://schemas.openxmlformats.org/officeDocument/2006/relationships/image" Target="../media/image39.jpeg"/><Relationship Id="rId5" Type="http://schemas.openxmlformats.org/officeDocument/2006/relationships/image" Target="../media/image33.jpeg"/><Relationship Id="rId15" Type="http://schemas.openxmlformats.org/officeDocument/2006/relationships/image" Target="../media/image43.jpeg"/><Relationship Id="rId10" Type="http://schemas.openxmlformats.org/officeDocument/2006/relationships/image" Target="../media/image38.jpeg"/><Relationship Id="rId4" Type="http://schemas.openxmlformats.org/officeDocument/2006/relationships/image" Target="../media/image32.jpeg"/><Relationship Id="rId9" Type="http://schemas.openxmlformats.org/officeDocument/2006/relationships/image" Target="../media/image37.jpeg"/><Relationship Id="rId14" Type="http://schemas.openxmlformats.org/officeDocument/2006/relationships/image" Target="../media/image42.jpe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83.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83.xml"/></Relationships>
</file>

<file path=ppt/slides/_rels/slide32.xml.rels><?xml version="1.0" encoding="UTF-8" standalone="yes"?>
<Relationships xmlns="http://schemas.openxmlformats.org/package/2006/relationships"><Relationship Id="rId3" Type="http://schemas.openxmlformats.org/officeDocument/2006/relationships/hyperlink" Target="https://www.slideshare.net/CathrineWilhelmsen/lessons-learned-understanding-azure-data-factory-pricing-microsoft-ignite-2019"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hyperlink" Target="https://docs.microsoft.com/en-us/azure/data-factory/pricing-concept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7.xml"/><Relationship Id="rId1" Type="http://schemas.openxmlformats.org/officeDocument/2006/relationships/slideLayout" Target="../slideLayouts/slideLayout55.xml"/><Relationship Id="rId4" Type="http://schemas.openxmlformats.org/officeDocument/2006/relationships/hyperlink" Target="https://azure.microsoft.com/en-us/resources/data-migration-from-on-premise-relational-data-warehouse-to-azure-data-lake-using-azure-data-factory/"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55.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1.jpeg"/><Relationship Id="rId3" Type="http://schemas.openxmlformats.org/officeDocument/2006/relationships/image" Target="../media/image31.jpeg"/><Relationship Id="rId7" Type="http://schemas.openxmlformats.org/officeDocument/2006/relationships/image" Target="../media/image35.jpeg"/><Relationship Id="rId12"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4.jpeg"/><Relationship Id="rId11" Type="http://schemas.openxmlformats.org/officeDocument/2006/relationships/image" Target="../media/image39.jpeg"/><Relationship Id="rId5" Type="http://schemas.openxmlformats.org/officeDocument/2006/relationships/image" Target="../media/image33.jpeg"/><Relationship Id="rId15" Type="http://schemas.openxmlformats.org/officeDocument/2006/relationships/image" Target="../media/image43.jpeg"/><Relationship Id="rId10" Type="http://schemas.openxmlformats.org/officeDocument/2006/relationships/image" Target="../media/image38.jpeg"/><Relationship Id="rId4" Type="http://schemas.openxmlformats.org/officeDocument/2006/relationships/image" Target="../media/image32.jpeg"/><Relationship Id="rId9" Type="http://schemas.openxmlformats.org/officeDocument/2006/relationships/image" Target="../media/image37.jpeg"/><Relationship Id="rId14" Type="http://schemas.openxmlformats.org/officeDocument/2006/relationships/image" Target="../media/image4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5736" y="2237499"/>
            <a:ext cx="4167887" cy="2769989"/>
          </a:xfrm>
        </p:spPr>
        <p:txBody>
          <a:bodyPr/>
          <a:lstStyle/>
          <a:p>
            <a:r>
              <a:rPr lang="en-US" dirty="0"/>
              <a:t>DP-200T01: </a:t>
            </a:r>
            <a:br>
              <a:rPr lang="en-US" dirty="0"/>
            </a:br>
            <a:r>
              <a:rPr lang="en-US" b="1" dirty="0"/>
              <a:t>Orchestrating Data Movement with Azure Data Factory</a:t>
            </a:r>
            <a:br>
              <a:rPr lang="en-US" b="1" dirty="0"/>
            </a:br>
            <a:endParaRPr lang="en-US" dirty="0"/>
          </a:p>
        </p:txBody>
      </p:sp>
      <p:pic>
        <p:nvPicPr>
          <p:cNvPr id="5" name="Picture Placeholder 11">
            <a:extLst>
              <a:ext uri="{FF2B5EF4-FFF2-40B4-BE49-F238E27FC236}">
                <a16:creationId xmlns:a16="http://schemas.microsoft.com/office/drawing/2014/main" id="{9D10FD3D-21F3-4A0B-8527-87A9168AC7B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21506" y="10"/>
            <a:ext cx="5970494" cy="6857990"/>
          </a:xfrm>
          <a:prstGeom prst="rect">
            <a:avLst/>
          </a:prstGeom>
          <a:effectLst/>
        </p:spPr>
      </p:pic>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2499146"/>
          </a:xfrm>
        </p:spPr>
        <p:txBody>
          <a:bodyPr/>
          <a:lstStyle/>
          <a:p>
            <a:r>
              <a:rPr lang="en-US" dirty="0"/>
              <a:t>Linked Services</a:t>
            </a:r>
          </a:p>
          <a:p>
            <a:r>
              <a:rPr lang="en-US" dirty="0"/>
              <a:t>Datasets</a:t>
            </a:r>
          </a:p>
          <a:p>
            <a:r>
              <a:rPr lang="en-US" dirty="0"/>
              <a:t>Data Factory activities</a:t>
            </a:r>
          </a:p>
          <a:p>
            <a:r>
              <a:rPr lang="en-US" dirty="0"/>
              <a:t>Pipelines</a:t>
            </a:r>
          </a:p>
          <a:p>
            <a:r>
              <a:rPr lang="en-US" dirty="0"/>
              <a:t>Pipeline example</a:t>
            </a:r>
          </a:p>
        </p:txBody>
      </p:sp>
    </p:spTree>
    <p:extLst>
      <p:ext uri="{BB962C8B-B14F-4D97-AF65-F5344CB8AC3E}">
        <p14:creationId xmlns:p14="http://schemas.microsoft.com/office/powerpoint/2010/main" val="16531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 name="Group 24" descr="A circle with the letter CF within it to represent a control flow within Azure Data Factory">
            <a:extLst>
              <a:ext uri="{FF2B5EF4-FFF2-40B4-BE49-F238E27FC236}">
                <a16:creationId xmlns:a16="http://schemas.microsoft.com/office/drawing/2014/main" id="{6B9CBF1E-ABFD-458A-B1F2-360FCA7386E6}"/>
              </a:ext>
            </a:extLst>
          </p:cNvPr>
          <p:cNvGrpSpPr/>
          <p:nvPr/>
        </p:nvGrpSpPr>
        <p:grpSpPr>
          <a:xfrm>
            <a:off x="8580461" y="2699825"/>
            <a:ext cx="2243620" cy="783030"/>
            <a:chOff x="8792114" y="1842243"/>
            <a:chExt cx="2243620" cy="783030"/>
          </a:xfrm>
        </p:grpSpPr>
        <p:sp>
          <p:nvSpPr>
            <p:cNvPr id="22" name="Flowchart: Connector 21">
              <a:extLst>
                <a:ext uri="{FF2B5EF4-FFF2-40B4-BE49-F238E27FC236}">
                  <a16:creationId xmlns:a16="http://schemas.microsoft.com/office/drawing/2014/main" id="{E737E668-20A3-4535-B141-E42C46AB48BE}"/>
                </a:ext>
              </a:extLst>
            </p:cNvPr>
            <p:cNvSpPr/>
            <p:nvPr/>
          </p:nvSpPr>
          <p:spPr bwMode="auto">
            <a:xfrm>
              <a:off x="8792114" y="1867252"/>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91F4001-FB76-45E3-9948-DBE91A2221F7}"/>
                </a:ext>
              </a:extLst>
            </p:cNvPr>
            <p:cNvSpPr txBox="1"/>
            <p:nvPr/>
          </p:nvSpPr>
          <p:spPr>
            <a:xfrm>
              <a:off x="8839864" y="1956918"/>
              <a:ext cx="721993"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1" i="0" u="none" strike="noStrike" kern="1200" cap="none" spc="0" normalizeH="0" baseline="0" noProof="0" dirty="0">
                  <a:ln>
                    <a:noFill/>
                  </a:ln>
                  <a:solidFill>
                    <a:srgbClr val="0078D7"/>
                  </a:solidFill>
                  <a:effectLst/>
                  <a:uLnTx/>
                  <a:uFillTx/>
                  <a:latin typeface="Segoe UI"/>
                  <a:ea typeface="+mn-ea"/>
                  <a:cs typeface="+mn-cs"/>
                </a:rPr>
                <a:t>CF</a:t>
              </a:r>
            </a:p>
          </p:txBody>
        </p:sp>
        <p:sp>
          <p:nvSpPr>
            <p:cNvPr id="34" name="TextBox 33">
              <a:extLst>
                <a:ext uri="{FF2B5EF4-FFF2-40B4-BE49-F238E27FC236}">
                  <a16:creationId xmlns:a16="http://schemas.microsoft.com/office/drawing/2014/main" id="{4F8D49BD-006B-4520-8BA8-8ACBF6535C60}"/>
                </a:ext>
              </a:extLst>
            </p:cNvPr>
            <p:cNvSpPr txBox="1"/>
            <p:nvPr/>
          </p:nvSpPr>
          <p:spPr>
            <a:xfrm>
              <a:off x="9719548" y="1842243"/>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Control</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Flow</a:t>
              </a:r>
            </a:p>
          </p:txBody>
        </p:sp>
      </p:grpSp>
      <p:grpSp>
        <p:nvGrpSpPr>
          <p:cNvPr id="36" name="Group 35" descr="A circle with the letter IR within it to represent Integration Runtime within Azure Data Factory">
            <a:extLst>
              <a:ext uri="{FF2B5EF4-FFF2-40B4-BE49-F238E27FC236}">
                <a16:creationId xmlns:a16="http://schemas.microsoft.com/office/drawing/2014/main" id="{9E3C6A20-859B-4E73-8F9C-DC9E4D053BD6}"/>
              </a:ext>
            </a:extLst>
          </p:cNvPr>
          <p:cNvGrpSpPr/>
          <p:nvPr/>
        </p:nvGrpSpPr>
        <p:grpSpPr>
          <a:xfrm>
            <a:off x="8593470" y="1842873"/>
            <a:ext cx="2243620" cy="783030"/>
            <a:chOff x="8792114" y="1842243"/>
            <a:chExt cx="2243620" cy="783030"/>
          </a:xfrm>
        </p:grpSpPr>
        <p:sp>
          <p:nvSpPr>
            <p:cNvPr id="37" name="Flowchart: Connector 36">
              <a:extLst>
                <a:ext uri="{FF2B5EF4-FFF2-40B4-BE49-F238E27FC236}">
                  <a16:creationId xmlns:a16="http://schemas.microsoft.com/office/drawing/2014/main" id="{940D0A83-49C1-499E-B43C-548645A44CB3}"/>
                </a:ext>
              </a:extLst>
            </p:cNvPr>
            <p:cNvSpPr/>
            <p:nvPr/>
          </p:nvSpPr>
          <p:spPr bwMode="auto">
            <a:xfrm>
              <a:off x="8792114" y="1867252"/>
              <a:ext cx="760359" cy="758021"/>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extBox 37">
              <a:extLst>
                <a:ext uri="{FF2B5EF4-FFF2-40B4-BE49-F238E27FC236}">
                  <a16:creationId xmlns:a16="http://schemas.microsoft.com/office/drawing/2014/main" id="{8812E643-822E-48D7-9ABF-46B221BFFB53}"/>
                </a:ext>
              </a:extLst>
            </p:cNvPr>
            <p:cNvSpPr txBox="1"/>
            <p:nvPr/>
          </p:nvSpPr>
          <p:spPr>
            <a:xfrm>
              <a:off x="8839864" y="1956918"/>
              <a:ext cx="66749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1" i="0" u="none" strike="noStrike" kern="1200" cap="none" spc="0" normalizeH="0" baseline="0" noProof="0" dirty="0">
                  <a:ln>
                    <a:noFill/>
                  </a:ln>
                  <a:solidFill>
                    <a:srgbClr val="FFFFFF"/>
                  </a:solidFill>
                  <a:effectLst/>
                  <a:uLnTx/>
                  <a:uFillTx/>
                  <a:latin typeface="Segoe UI"/>
                  <a:ea typeface="+mn-ea"/>
                  <a:cs typeface="+mn-cs"/>
                </a:rPr>
                <a:t>IR</a:t>
              </a:r>
            </a:p>
          </p:txBody>
        </p:sp>
        <p:sp>
          <p:nvSpPr>
            <p:cNvPr id="39" name="TextBox 38">
              <a:extLst>
                <a:ext uri="{FF2B5EF4-FFF2-40B4-BE49-F238E27FC236}">
                  <a16:creationId xmlns:a16="http://schemas.microsoft.com/office/drawing/2014/main" id="{B3849A1A-875F-4398-8CC6-FD33298D2026}"/>
                </a:ext>
              </a:extLst>
            </p:cNvPr>
            <p:cNvSpPr txBox="1"/>
            <p:nvPr/>
          </p:nvSpPr>
          <p:spPr>
            <a:xfrm>
              <a:off x="9719548" y="1842243"/>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Integration</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Runtime</a:t>
              </a:r>
            </a:p>
          </p:txBody>
        </p:sp>
      </p:grpSp>
      <p:grpSp>
        <p:nvGrpSpPr>
          <p:cNvPr id="2" name="Group 1" descr="An @ symbol with the word Parameter next to it to represent Parameters in Azure Data Factory">
            <a:extLst>
              <a:ext uri="{FF2B5EF4-FFF2-40B4-BE49-F238E27FC236}">
                <a16:creationId xmlns:a16="http://schemas.microsoft.com/office/drawing/2014/main" id="{5D308D8C-5CB3-46E1-B9D6-AD3B8CC73785}"/>
              </a:ext>
            </a:extLst>
          </p:cNvPr>
          <p:cNvGrpSpPr/>
          <p:nvPr/>
        </p:nvGrpSpPr>
        <p:grpSpPr>
          <a:xfrm>
            <a:off x="8521081" y="777908"/>
            <a:ext cx="2304947" cy="1209562"/>
            <a:chOff x="8521081" y="777908"/>
            <a:chExt cx="2304947" cy="1209562"/>
          </a:xfrm>
        </p:grpSpPr>
        <p:sp>
          <p:nvSpPr>
            <p:cNvPr id="4" name="TextBox 3">
              <a:extLst>
                <a:ext uri="{FF2B5EF4-FFF2-40B4-BE49-F238E27FC236}">
                  <a16:creationId xmlns:a16="http://schemas.microsoft.com/office/drawing/2014/main" id="{201A9671-035B-4034-9E2C-17C0AA8D3293}"/>
                </a:ext>
              </a:extLst>
            </p:cNvPr>
            <p:cNvSpPr txBox="1"/>
            <p:nvPr/>
          </p:nvSpPr>
          <p:spPr>
            <a:xfrm>
              <a:off x="8521081" y="777908"/>
              <a:ext cx="45719" cy="12095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6600" b="1" i="0" u="none" strike="noStrike" kern="1200" cap="none" spc="0" normalizeH="0" baseline="0" noProof="0" dirty="0">
                  <a:ln>
                    <a:noFill/>
                  </a:ln>
                  <a:solidFill>
                    <a:srgbClr val="0078D7"/>
                  </a:solidFill>
                  <a:effectLst/>
                  <a:uLnTx/>
                  <a:uFillTx/>
                  <a:latin typeface="Segoe UI"/>
                  <a:ea typeface="+mn-ea"/>
                  <a:cs typeface="+mn-cs"/>
                </a:rPr>
                <a:t>@</a:t>
              </a:r>
            </a:p>
          </p:txBody>
        </p:sp>
        <p:sp>
          <p:nvSpPr>
            <p:cNvPr id="29" name="TextBox 28">
              <a:extLst>
                <a:ext uri="{FF2B5EF4-FFF2-40B4-BE49-F238E27FC236}">
                  <a16:creationId xmlns:a16="http://schemas.microsoft.com/office/drawing/2014/main" id="{267C46B4-FCB8-447A-A782-F81BF6A65207}"/>
                </a:ext>
              </a:extLst>
            </p:cNvPr>
            <p:cNvSpPr txBox="1"/>
            <p:nvPr/>
          </p:nvSpPr>
          <p:spPr>
            <a:xfrm>
              <a:off x="9509842" y="1113749"/>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Parameters</a:t>
              </a:r>
            </a:p>
          </p:txBody>
        </p:sp>
      </p:grpSp>
      <p:sp>
        <p:nvSpPr>
          <p:cNvPr id="26" name="TextBox 25">
            <a:extLst>
              <a:ext uri="{FF2B5EF4-FFF2-40B4-BE49-F238E27FC236}">
                <a16:creationId xmlns:a16="http://schemas.microsoft.com/office/drawing/2014/main" id="{610F1206-8E7B-4295-9135-32DEBFD61938}"/>
              </a:ext>
            </a:extLst>
          </p:cNvPr>
          <p:cNvSpPr txBox="1"/>
          <p:nvPr/>
        </p:nvSpPr>
        <p:spPr>
          <a:xfrm>
            <a:off x="6121534" y="2855164"/>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Pipeline</a:t>
            </a:r>
          </a:p>
        </p:txBody>
      </p:sp>
      <p:pic>
        <p:nvPicPr>
          <p:cNvPr id="17" name="Graphic 16" descr="Filter">
            <a:extLst>
              <a:ext uri="{FF2B5EF4-FFF2-40B4-BE49-F238E27FC236}">
                <a16:creationId xmlns:a16="http://schemas.microsoft.com/office/drawing/2014/main" id="{16F7B0CF-70BA-4E20-B751-51017A21EC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3979603" y="1215283"/>
            <a:ext cx="4569370" cy="4569370"/>
          </a:xfrm>
          <a:prstGeom prst="rect">
            <a:avLst/>
          </a:prstGeom>
        </p:spPr>
      </p:pic>
      <p:pic>
        <p:nvPicPr>
          <p:cNvPr id="8" name="Picture 7" descr="A cog to represent an Azure Data Factory Activity">
            <a:extLst>
              <a:ext uri="{FF2B5EF4-FFF2-40B4-BE49-F238E27FC236}">
                <a16:creationId xmlns:a16="http://schemas.microsoft.com/office/drawing/2014/main" id="{A7368C5C-BD6C-48DD-9D68-D13C126B3E75}"/>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rot="1421593">
            <a:off x="4829213" y="2860956"/>
            <a:ext cx="597460" cy="652329"/>
          </a:xfrm>
          <a:prstGeom prst="rect">
            <a:avLst/>
          </a:prstGeom>
        </p:spPr>
      </p:pic>
      <p:sp>
        <p:nvSpPr>
          <p:cNvPr id="56" name="Shape 55" descr="A cog to represent an Azure Data Factory Activity">
            <a:extLst>
              <a:ext uri="{FF2B5EF4-FFF2-40B4-BE49-F238E27FC236}">
                <a16:creationId xmlns:a16="http://schemas.microsoft.com/office/drawing/2014/main" id="{17E3B16A-D5BF-4565-B82C-E94E9942001E}"/>
              </a:ext>
            </a:extLst>
          </p:cNvPr>
          <p:cNvSpPr/>
          <p:nvPr/>
        </p:nvSpPr>
        <p:spPr>
          <a:xfrm rot="750661">
            <a:off x="4813325" y="3552353"/>
            <a:ext cx="647908" cy="647908"/>
          </a:xfrm>
          <a:prstGeom prst="gear6">
            <a:avLst>
              <a:gd name="adj1" fmla="val 15000"/>
              <a:gd name="adj2" fmla="val 3526"/>
            </a:avLst>
          </a:prstGeom>
          <a:solidFill>
            <a:schemeClr val="bg1"/>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sp>
      <p:sp>
        <p:nvSpPr>
          <p:cNvPr id="28" name="TextBox 27">
            <a:extLst>
              <a:ext uri="{FF2B5EF4-FFF2-40B4-BE49-F238E27FC236}">
                <a16:creationId xmlns:a16="http://schemas.microsoft.com/office/drawing/2014/main" id="{013398B2-D26D-4FE5-B1C4-6C6FE5B8385C}"/>
              </a:ext>
            </a:extLst>
          </p:cNvPr>
          <p:cNvSpPr txBox="1"/>
          <p:nvPr/>
        </p:nvSpPr>
        <p:spPr>
          <a:xfrm>
            <a:off x="5452895" y="3720735"/>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Activities</a:t>
            </a:r>
          </a:p>
        </p:txBody>
      </p:sp>
      <p:pic>
        <p:nvPicPr>
          <p:cNvPr id="9" name="Picture 8" descr="A cog to represent an Azure Data Factory Activity">
            <a:extLst>
              <a:ext uri="{FF2B5EF4-FFF2-40B4-BE49-F238E27FC236}">
                <a16:creationId xmlns:a16="http://schemas.microsoft.com/office/drawing/2014/main" id="{E8305E1F-67B1-40A3-B0EE-816185ED5C47}"/>
              </a:ext>
            </a:extLst>
          </p:cNvPr>
          <p:cNvPicPr>
            <a:picLocks noChangeAspect="1"/>
          </p:cNvPicPr>
          <p:nvPr/>
        </p:nvPicPr>
        <p:blipFill>
          <a:blip r:embed="rId5"/>
          <a:stretch>
            <a:fillRect/>
          </a:stretch>
        </p:blipFill>
        <p:spPr>
          <a:xfrm rot="252344">
            <a:off x="5398501" y="3163702"/>
            <a:ext cx="597460" cy="652329"/>
          </a:xfrm>
          <a:prstGeom prst="rect">
            <a:avLst/>
          </a:prstGeom>
        </p:spPr>
      </p:pic>
      <p:sp>
        <p:nvSpPr>
          <p:cNvPr id="30" name="TextBox 29">
            <a:extLst>
              <a:ext uri="{FF2B5EF4-FFF2-40B4-BE49-F238E27FC236}">
                <a16:creationId xmlns:a16="http://schemas.microsoft.com/office/drawing/2014/main" id="{5FBE8E0E-18A6-48FC-B632-007C9B1A5542}"/>
              </a:ext>
            </a:extLst>
          </p:cNvPr>
          <p:cNvSpPr txBox="1"/>
          <p:nvPr/>
        </p:nvSpPr>
        <p:spPr>
          <a:xfrm>
            <a:off x="4022883" y="1090274"/>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Triggers</a:t>
            </a:r>
          </a:p>
        </p:txBody>
      </p:sp>
      <p:pic>
        <p:nvPicPr>
          <p:cNvPr id="15" name="Graphic 14" descr="Table">
            <a:extLst>
              <a:ext uri="{FF2B5EF4-FFF2-40B4-BE49-F238E27FC236}">
                <a16:creationId xmlns:a16="http://schemas.microsoft.com/office/drawing/2014/main" id="{218E3A97-478D-4BAA-A538-3E2FAC29A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52953" y="3485885"/>
            <a:ext cx="2155671" cy="2155671"/>
          </a:xfrm>
          <a:prstGeom prst="rect">
            <a:avLst/>
          </a:prstGeom>
        </p:spPr>
      </p:pic>
      <p:sp>
        <p:nvSpPr>
          <p:cNvPr id="23" name="TextBox 22">
            <a:extLst>
              <a:ext uri="{FF2B5EF4-FFF2-40B4-BE49-F238E27FC236}">
                <a16:creationId xmlns:a16="http://schemas.microsoft.com/office/drawing/2014/main" id="{D40EF9B8-85E4-4E75-A552-8A6D2F1D2BB4}"/>
              </a:ext>
            </a:extLst>
          </p:cNvPr>
          <p:cNvSpPr txBox="1"/>
          <p:nvPr/>
        </p:nvSpPr>
        <p:spPr>
          <a:xfrm>
            <a:off x="8172695" y="5214782"/>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Dataset</a:t>
            </a:r>
          </a:p>
        </p:txBody>
      </p:sp>
      <p:grpSp>
        <p:nvGrpSpPr>
          <p:cNvPr id="7" name="Group 6" descr="The Azure Databricks icon">
            <a:extLst>
              <a:ext uri="{FF2B5EF4-FFF2-40B4-BE49-F238E27FC236}">
                <a16:creationId xmlns:a16="http://schemas.microsoft.com/office/drawing/2014/main" id="{BE74E254-5FB4-4FFD-B624-5AC3F8E34B97}"/>
              </a:ext>
            </a:extLst>
          </p:cNvPr>
          <p:cNvGrpSpPr/>
          <p:nvPr/>
        </p:nvGrpSpPr>
        <p:grpSpPr>
          <a:xfrm>
            <a:off x="678993" y="3672929"/>
            <a:ext cx="1916136" cy="1541853"/>
            <a:chOff x="1335784" y="3211650"/>
            <a:chExt cx="1916136" cy="1541853"/>
          </a:xfrm>
        </p:grpSpPr>
        <p:sp>
          <p:nvSpPr>
            <p:cNvPr id="77" name="Rectangle 76">
              <a:extLst>
                <a:ext uri="{FF2B5EF4-FFF2-40B4-BE49-F238E27FC236}">
                  <a16:creationId xmlns:a16="http://schemas.microsoft.com/office/drawing/2014/main" id="{2BF2F76D-D96D-4865-A889-62DF54CA3B99}"/>
                </a:ext>
              </a:extLst>
            </p:cNvPr>
            <p:cNvSpPr/>
            <p:nvPr/>
          </p:nvSpPr>
          <p:spPr>
            <a:xfrm>
              <a:off x="1799460" y="4369647"/>
              <a:ext cx="1408321" cy="383856"/>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Databricks</a:t>
              </a:r>
            </a:p>
          </p:txBody>
        </p:sp>
        <p:pic>
          <p:nvPicPr>
            <p:cNvPr id="79" name="Picture 78">
              <a:extLst>
                <a:ext uri="{FF2B5EF4-FFF2-40B4-BE49-F238E27FC236}">
                  <a16:creationId xmlns:a16="http://schemas.microsoft.com/office/drawing/2014/main" id="{C1C68486-537B-4021-8A12-A82E77B258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35784" y="3211650"/>
              <a:ext cx="1916136" cy="1004906"/>
            </a:xfrm>
            <a:prstGeom prst="rect">
              <a:avLst/>
            </a:prstGeom>
          </p:spPr>
        </p:pic>
      </p:grpSp>
      <p:grpSp>
        <p:nvGrpSpPr>
          <p:cNvPr id="6" name="Group 5" descr="The Azure Data Lake Store icon">
            <a:extLst>
              <a:ext uri="{FF2B5EF4-FFF2-40B4-BE49-F238E27FC236}">
                <a16:creationId xmlns:a16="http://schemas.microsoft.com/office/drawing/2014/main" id="{7E130F26-F495-40AD-BCE2-43C0C62C9304}"/>
              </a:ext>
            </a:extLst>
          </p:cNvPr>
          <p:cNvGrpSpPr/>
          <p:nvPr/>
        </p:nvGrpSpPr>
        <p:grpSpPr>
          <a:xfrm>
            <a:off x="1010907" y="2052795"/>
            <a:ext cx="1316186" cy="1389368"/>
            <a:chOff x="1667698" y="1591516"/>
            <a:chExt cx="1316186" cy="1389368"/>
          </a:xfrm>
        </p:grpSpPr>
        <p:sp>
          <p:nvSpPr>
            <p:cNvPr id="76" name="TextBox 75">
              <a:extLst>
                <a:ext uri="{FF2B5EF4-FFF2-40B4-BE49-F238E27FC236}">
                  <a16:creationId xmlns:a16="http://schemas.microsoft.com/office/drawing/2014/main" id="{1BEEF83D-4D52-493C-A17E-713D884D171E}"/>
                </a:ext>
              </a:extLst>
            </p:cNvPr>
            <p:cNvSpPr txBox="1"/>
            <p:nvPr/>
          </p:nvSpPr>
          <p:spPr>
            <a:xfrm>
              <a:off x="1667698" y="2648928"/>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pic>
          <p:nvPicPr>
            <p:cNvPr id="78" name="Picture 77">
              <a:extLst>
                <a:ext uri="{FF2B5EF4-FFF2-40B4-BE49-F238E27FC236}">
                  <a16:creationId xmlns:a16="http://schemas.microsoft.com/office/drawing/2014/main" id="{CB2DD934-6E0D-4365-9E3B-47AD7DB83220}"/>
                </a:ext>
              </a:extLst>
            </p:cNvPr>
            <p:cNvPicPr>
              <a:picLocks noChangeAspect="1"/>
            </p:cNvPicPr>
            <p:nvPr/>
          </p:nvPicPr>
          <p:blipFill>
            <a:blip r:embed="rId9"/>
            <a:stretch>
              <a:fillRect/>
            </a:stretch>
          </p:blipFill>
          <p:spPr>
            <a:xfrm>
              <a:off x="1820692" y="1591516"/>
              <a:ext cx="946320" cy="946318"/>
            </a:xfrm>
            <a:prstGeom prst="rect">
              <a:avLst/>
            </a:prstGeom>
          </p:spPr>
        </p:pic>
      </p:grpSp>
      <p:pic>
        <p:nvPicPr>
          <p:cNvPr id="18" name="Picture 17" descr="A box that contains the Data Lake Store icon, and the Azure Databricks icon">
            <a:extLst>
              <a:ext uri="{FF2B5EF4-FFF2-40B4-BE49-F238E27FC236}">
                <a16:creationId xmlns:a16="http://schemas.microsoft.com/office/drawing/2014/main" id="{48183758-4D32-4ED0-94A9-A5CBAF5B17AC}"/>
              </a:ext>
            </a:extLst>
          </p:cNvPr>
          <p:cNvPicPr>
            <a:picLocks noChangeAspect="1"/>
          </p:cNvPicPr>
          <p:nvPr/>
        </p:nvPicPr>
        <p:blipFill>
          <a:blip r:embed="rId10"/>
          <a:stretch>
            <a:fillRect/>
          </a:stretch>
        </p:blipFill>
        <p:spPr>
          <a:xfrm>
            <a:off x="632410" y="1881621"/>
            <a:ext cx="2090874" cy="3419856"/>
          </a:xfrm>
          <a:prstGeom prst="rect">
            <a:avLst/>
          </a:prstGeom>
        </p:spPr>
      </p:pic>
      <p:sp>
        <p:nvSpPr>
          <p:cNvPr id="21" name="TextBox 20">
            <a:extLst>
              <a:ext uri="{FF2B5EF4-FFF2-40B4-BE49-F238E27FC236}">
                <a16:creationId xmlns:a16="http://schemas.microsoft.com/office/drawing/2014/main" id="{BC4982F3-31CA-4A1B-B014-91D1E0E80D5D}"/>
              </a:ext>
            </a:extLst>
          </p:cNvPr>
          <p:cNvSpPr txBox="1"/>
          <p:nvPr/>
        </p:nvSpPr>
        <p:spPr>
          <a:xfrm>
            <a:off x="1010907" y="1440716"/>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Linked Service</a:t>
            </a:r>
          </a:p>
        </p:txBody>
      </p:sp>
      <p:sp>
        <p:nvSpPr>
          <p:cNvPr id="12" name="TextBox 11">
            <a:extLst>
              <a:ext uri="{FF2B5EF4-FFF2-40B4-BE49-F238E27FC236}">
                <a16:creationId xmlns:a16="http://schemas.microsoft.com/office/drawing/2014/main" id="{B5485215-9A26-4D8D-842E-03FC3AE5D4E3}"/>
              </a:ext>
            </a:extLst>
          </p:cNvPr>
          <p:cNvSpPr txBox="1"/>
          <p:nvPr/>
        </p:nvSpPr>
        <p:spPr>
          <a:xfrm>
            <a:off x="4064270" y="3358997"/>
            <a:ext cx="54566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1</a:t>
            </a:r>
          </a:p>
        </p:txBody>
      </p:sp>
      <p:pic>
        <p:nvPicPr>
          <p:cNvPr id="13" name="Picture 12" descr="a series of 1's and 0's to represent flowing data">
            <a:extLst>
              <a:ext uri="{FF2B5EF4-FFF2-40B4-BE49-F238E27FC236}">
                <a16:creationId xmlns:a16="http://schemas.microsoft.com/office/drawing/2014/main" id="{CF25DEC8-1665-48CF-BA58-23A8FB27F10B}"/>
              </a:ext>
            </a:extLst>
          </p:cNvPr>
          <p:cNvPicPr>
            <a:picLocks noChangeAspect="1"/>
          </p:cNvPicPr>
          <p:nvPr/>
        </p:nvPicPr>
        <p:blipFill>
          <a:blip r:embed="rId11"/>
          <a:stretch>
            <a:fillRect/>
          </a:stretch>
        </p:blipFill>
        <p:spPr>
          <a:xfrm>
            <a:off x="2870858" y="1855030"/>
            <a:ext cx="1598166" cy="3476008"/>
          </a:xfrm>
          <a:prstGeom prst="rect">
            <a:avLst/>
          </a:prstGeom>
        </p:spPr>
      </p:pic>
      <p:pic>
        <p:nvPicPr>
          <p:cNvPr id="3" name="Graphic 2" descr="Refresh">
            <a:extLst>
              <a:ext uri="{FF2B5EF4-FFF2-40B4-BE49-F238E27FC236}">
                <a16:creationId xmlns:a16="http://schemas.microsoft.com/office/drawing/2014/main" id="{42D11F23-68D1-409D-A2F7-0C178055666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66127" y="1472140"/>
            <a:ext cx="914400" cy="914400"/>
          </a:xfrm>
          <a:prstGeom prst="rect">
            <a:avLst/>
          </a:prstGeom>
        </p:spPr>
      </p:pic>
      <p:sp>
        <p:nvSpPr>
          <p:cNvPr id="5" name="Title 4"/>
          <p:cNvSpPr>
            <a:spLocks noGrp="1"/>
          </p:cNvSpPr>
          <p:nvPr>
            <p:ph type="title"/>
          </p:nvPr>
        </p:nvSpPr>
        <p:spPr/>
        <p:txBody>
          <a:bodyPr/>
          <a:lstStyle/>
          <a:p>
            <a:pPr defTabSz="895985"/>
            <a:r>
              <a:rPr lang="en-US" kern="0" spc="-100" dirty="0">
                <a:gradFill>
                  <a:gsLst>
                    <a:gs pos="1250">
                      <a:srgbClr val="505050"/>
                    </a:gs>
                    <a:gs pos="100000">
                      <a:srgbClr val="505050"/>
                    </a:gs>
                  </a:gsLst>
                  <a:lin ang="5400000" scaled="0"/>
                </a:gradFill>
                <a:latin typeface="Segoe UI Light"/>
              </a:rPr>
              <a:t>Azure Data Factory components</a:t>
            </a:r>
          </a:p>
        </p:txBody>
      </p:sp>
    </p:spTree>
    <p:extLst>
      <p:ext uri="{BB962C8B-B14F-4D97-AF65-F5344CB8AC3E}">
        <p14:creationId xmlns:p14="http://schemas.microsoft.com/office/powerpoint/2010/main" val="237057623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8" presetClass="emph" presetSubtype="0" fill="hold" nodeType="withEffect">
                                  <p:stCondLst>
                                    <p:cond delay="0"/>
                                  </p:stCondLst>
                                  <p:childTnLst>
                                    <p:animRot by="21600000">
                                      <p:cBhvr>
                                        <p:cTn id="45" dur="2000" fill="hold"/>
                                        <p:tgtEl>
                                          <p:spTgt spid="9"/>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28"/>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nodeType="with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500"/>
                                        <p:tgtEl>
                                          <p:spTgt spid="3"/>
                                        </p:tgtEl>
                                      </p:cBhvr>
                                    </p:animEffect>
                                  </p:childTnLst>
                                </p:cTn>
                              </p:par>
                            </p:childTnLst>
                          </p:cTn>
                        </p:par>
                      </p:childTnLst>
                    </p:cTn>
                  </p:par>
                  <p:par>
                    <p:cTn id="74" fill="hold">
                      <p:stCondLst>
                        <p:cond delay="indefinite"/>
                      </p:stCondLst>
                      <p:childTnLst>
                        <p:par>
                          <p:cTn id="75" fill="hold">
                            <p:stCondLst>
                              <p:cond delay="0"/>
                            </p:stCondLst>
                            <p:childTnLst>
                              <p:par>
                                <p:cTn id="76" presetID="8" presetClass="emph" presetSubtype="0" fill="hold" nodeType="clickEffect">
                                  <p:stCondLst>
                                    <p:cond delay="0"/>
                                  </p:stCondLst>
                                  <p:childTnLst>
                                    <p:animRot by="21600000">
                                      <p:cBhvr>
                                        <p:cTn id="77" dur="2000" fill="hold"/>
                                        <p:tgtEl>
                                          <p:spTgt spid="3"/>
                                        </p:tgtEl>
                                        <p:attrNameLst>
                                          <p:attrName>r</p:attrName>
                                        </p:attrNameLst>
                                      </p:cBhvr>
                                    </p:animRo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par>
                    <p:cTn id="83" fill="hold">
                      <p:stCondLst>
                        <p:cond delay="indefinite"/>
                      </p:stCondLst>
                      <p:childTnLst>
                        <p:par>
                          <p:cTn id="84" fill="hold">
                            <p:stCondLst>
                              <p:cond delay="0"/>
                            </p:stCondLst>
                            <p:childTnLst>
                              <p:par>
                                <p:cTn id="85" presetID="0" presetClass="path" presetSubtype="0" accel="50000" decel="50000" fill="hold" grpId="1" nodeType="clickEffect">
                                  <p:stCondLst>
                                    <p:cond delay="0"/>
                                  </p:stCondLst>
                                  <p:childTnLst>
                                    <p:animMotion origin="layout" path="M 0.00078 -0.01204 L 0.00078 -0.01181 C 0.00286 -0.01135 0.01706 -0.00718 0.02187 -0.00741 C 0.03177 -0.00764 0.04154 -0.00857 0.05143 -0.00926 C 0.05456 -0.00973 0.05768 -0.00996 0.06068 -0.01111 C 0.06237 -0.01158 0.06367 -0.01366 0.06536 -0.01389 C 0.07552 -0.01505 0.08568 -0.01505 0.09583 -0.01574 L 0.10781 -0.01852 C 0.10859 -0.01852 0.1095 -0.01922 0.11042 -0.01922 C 0.12487 -0.02269 0.10508 -0.01713 0.12174 -0.02199 C 0.12226 -0.02246 0.12279 -0.02292 0.12331 -0.02292 C 0.12617 -0.02385 0.13164 -0.02454 0.13411 -0.02477 C 0.19297 -0.04167 0.15338 -0.03172 0.28932 -0.02662 C 0.29271 -0.02662 0.29583 -0.02338 0.29909 -0.02292 L 0.31823 -0.02014 C 0.32331 -0.01806 0.31719 -0.0213 0.3224 -0.01667 C 0.32305 -0.01598 0.32383 -0.01598 0.32448 -0.01574 C 0.32552 -0.01505 0.32656 -0.01459 0.3276 -0.01389 C 0.33021 -0.01181 0.33268 -0.00926 0.33529 -0.00741 C 0.33711 -0.00602 0.33919 -0.00579 0.34101 -0.00463 C 0.34349 -0.00324 0.34831 3.33333E-6 0.34831 0.00023 C 0.34857 0.00069 0.34896 0.00139 0.34935 0.00185 C 0.35026 0.00324 0.35156 0.0037 0.35234 0.00555 C 0.35391 0.00879 0.35495 0.01273 0.35599 0.01643 C 0.35638 0.01782 0.35664 0.01898 0.35703 0.02014 C 0.35781 0.02222 0.35885 0.02384 0.35963 0.02569 C 0.36328 0.03495 0.3599 0.02986 0.3638 0.03495 C 0.36432 0.03657 0.36484 0.03796 0.36536 0.03958 C 0.36562 0.04051 0.36601 0.04143 0.36641 0.04236 C 0.3668 0.04352 0.36693 0.0449 0.36745 0.04606 C 0.36784 0.04676 0.36901 0.04791 0.36901 0.04814 " pathEditMode="relative" rAng="0" ptsTypes="AAAAAAAAAAAAAAAAAAAAAAAAAAAAAAA">
                                      <p:cBhvr>
                                        <p:cTn id="86" dur="2000" fill="hold"/>
                                        <p:tgtEl>
                                          <p:spTgt spid="12"/>
                                        </p:tgtEl>
                                        <p:attrNameLst>
                                          <p:attrName>ppt_x</p:attrName>
                                          <p:attrName>ppt_y</p:attrName>
                                        </p:attrNameLst>
                                      </p:cBhvr>
                                      <p:rCtr x="18411" y="1898"/>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
                                        </p:tgtEl>
                                        <p:attrNameLst>
                                          <p:attrName>style.visibility</p:attrName>
                                        </p:attrNameLst>
                                      </p:cBhvr>
                                      <p:to>
                                        <p:strVal val="visible"/>
                                      </p:to>
                                    </p:set>
                                    <p:animEffect transition="in" filter="fade">
                                      <p:cBhvr>
                                        <p:cTn id="91" dur="500"/>
                                        <p:tgtEl>
                                          <p:spTgt spid="2"/>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2" nodeType="clickEffect">
                                  <p:stCondLst>
                                    <p:cond delay="0"/>
                                  </p:stCondLst>
                                  <p:childTnLst>
                                    <p:set>
                                      <p:cBhvr>
                                        <p:cTn id="95" dur="1" fill="hold">
                                          <p:stCondLst>
                                            <p:cond delay="0"/>
                                          </p:stCondLst>
                                        </p:cTn>
                                        <p:tgtEl>
                                          <p:spTgt spid="12"/>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fade">
                                      <p:cBhvr>
                                        <p:cTn id="100" dur="500"/>
                                        <p:tgtEl>
                                          <p:spTgt spid="36"/>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8" grpId="1"/>
      <p:bldP spid="30" grpId="0"/>
      <p:bldP spid="23" grpId="0"/>
      <p:bldP spid="21" grpId="0"/>
      <p:bldP spid="12" grpId="0"/>
      <p:bldP spid="12" grpId="1"/>
      <p:bldP spid="12" grpId="2"/>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b="1" dirty="0"/>
              <a:t>Creating Linked Services </a:t>
            </a:r>
            <a:endParaRPr lang="en-US" dirty="0"/>
          </a:p>
        </p:txBody>
      </p:sp>
      <p:sp>
        <p:nvSpPr>
          <p:cNvPr id="6" name="Text Placeholder 5"/>
          <p:cNvSpPr>
            <a:spLocks noGrp="1"/>
          </p:cNvSpPr>
          <p:nvPr>
            <p:ph type="body" sz="quarter" idx="10"/>
          </p:nvPr>
        </p:nvSpPr>
        <p:spPr>
          <a:xfrm>
            <a:off x="471466" y="1108734"/>
            <a:ext cx="11018520" cy="1895904"/>
          </a:xfrm>
        </p:spPr>
        <p:txBody>
          <a:bodyPr/>
          <a:lstStyle/>
          <a:p>
            <a:r>
              <a:rPr lang="en-US" dirty="0"/>
              <a:t>Linked services are much like connection strings</a:t>
            </a:r>
          </a:p>
          <a:p>
            <a:r>
              <a:rPr lang="en-US" dirty="0"/>
              <a:t>Over 80 connectors available. </a:t>
            </a:r>
          </a:p>
          <a:p>
            <a:r>
              <a:rPr lang="en-US" dirty="0"/>
              <a:t>A linked service in Data Factory is defined using the Copy Data Activity in the ADF designer </a:t>
            </a:r>
          </a:p>
        </p:txBody>
      </p:sp>
      <p:pic>
        <p:nvPicPr>
          <p:cNvPr id="2" name="Picture 1">
            <a:extLst>
              <a:ext uri="{FF2B5EF4-FFF2-40B4-BE49-F238E27FC236}">
                <a16:creationId xmlns:a16="http://schemas.microsoft.com/office/drawing/2014/main" id="{117C83F2-4C0E-40D2-9562-1ED607D9CEB1}"/>
              </a:ext>
            </a:extLst>
          </p:cNvPr>
          <p:cNvPicPr>
            <a:picLocks noChangeAspect="1"/>
          </p:cNvPicPr>
          <p:nvPr/>
        </p:nvPicPr>
        <p:blipFill>
          <a:blip r:embed="rId3"/>
          <a:stretch>
            <a:fillRect/>
          </a:stretch>
        </p:blipFill>
        <p:spPr>
          <a:xfrm>
            <a:off x="471465" y="3189855"/>
            <a:ext cx="9654667" cy="3241459"/>
          </a:xfrm>
          <a:prstGeom prst="rect">
            <a:avLst/>
          </a:prstGeom>
        </p:spPr>
      </p:pic>
    </p:spTree>
    <p:extLst>
      <p:ext uri="{BB962C8B-B14F-4D97-AF65-F5344CB8AC3E}">
        <p14:creationId xmlns:p14="http://schemas.microsoft.com/office/powerpoint/2010/main" val="355933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95868" y="81406"/>
            <a:ext cx="11650882" cy="1106849"/>
          </a:xfrm>
          <a:prstGeom prst="rect">
            <a:avLst/>
          </a:prstGeom>
          <a:noFill/>
          <a:ln>
            <a:noFill/>
            <a:prstDash/>
          </a:ln>
          <a:effectLst/>
        </p:spPr>
        <p:txBody>
          <a:bodyPr rot="0" spcFirstLastPara="0" vertOverflow="overflow" horzOverflow="overflow" vert="horz" wrap="square" lIns="182854" tIns="45713" rIns="182854" bIns="45713" numCol="1" spcCol="0" rtlCol="0" fromWordArt="0" anchor="t" anchorCtr="0" forceAA="0" compatLnSpc="1">
            <a:prstTxWarp prst="textNoShape">
              <a:avLst/>
            </a:prstTxWarp>
            <a:noAutofit/>
          </a:bodyPr>
          <a:lstStyle>
            <a:lvl1pPr defTabSz="896157">
              <a:spcBef>
                <a:spcPct val="0"/>
              </a:spcBef>
              <a:buNone/>
              <a:defRPr sz="4705">
                <a:gradFill>
                  <a:gsLst>
                    <a:gs pos="0">
                      <a:schemeClr val="tx1"/>
                    </a:gs>
                    <a:gs pos="100000">
                      <a:schemeClr val="tx1"/>
                    </a:gs>
                  </a:gsLst>
                  <a:lin ang="5400000" scaled="0"/>
                </a:gradFill>
                <a:latin typeface="+mj-lt"/>
                <a:ea typeface="+mj-ea"/>
                <a:cs typeface="+mj-cs"/>
              </a:defRPr>
            </a:lvl1pPr>
          </a:lstStyle>
          <a:p>
            <a:pPr marL="0" marR="0" lvl="0" indent="0" algn="l" defTabSz="895985" rtl="0" eaLnBrk="1" fontAlgn="auto" latinLnBrk="0" hangingPunct="1">
              <a:lnSpc>
                <a:spcPct val="100000"/>
              </a:lnSpc>
              <a:spcBef>
                <a:spcPct val="0"/>
              </a:spcBef>
              <a:spcAft>
                <a:spcPts val="0"/>
              </a:spcAft>
              <a:buClrTx/>
              <a:buSzTx/>
              <a:buFontTx/>
              <a:buNone/>
              <a:tabLst/>
              <a:defRPr/>
            </a:pPr>
            <a:r>
              <a:rPr kumimoji="0" lang="en-US" sz="4705" b="0" i="0" u="none" strike="noStrike" kern="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Linked Services</a:t>
            </a:r>
          </a:p>
        </p:txBody>
      </p:sp>
      <p:sp>
        <p:nvSpPr>
          <p:cNvPr id="7" name="Rectangle 6"/>
          <p:cNvSpPr/>
          <p:nvPr/>
        </p:nvSpPr>
        <p:spPr>
          <a:xfrm>
            <a:off x="382806" y="903841"/>
            <a:ext cx="11809194" cy="3077609"/>
          </a:xfrm>
          <a:prstGeom prst="rect">
            <a:avLst/>
          </a:prstGeom>
        </p:spPr>
        <p:txBody>
          <a:bodyPr wrap="square">
            <a:spAutoFit/>
          </a:bodyPr>
          <a:lstStyle/>
          <a:p>
            <a:r>
              <a:rPr lang="en-GB" b="1" dirty="0">
                <a:solidFill>
                  <a:srgbClr val="002050"/>
                </a:solidFill>
                <a:latin typeface="Segoe UI"/>
              </a:rPr>
              <a:t>AZURE SQL DATABASE EXAMPLE</a:t>
            </a:r>
          </a:p>
          <a:p>
            <a:r>
              <a:rPr lang="en-GB" dirty="0">
                <a:solidFill>
                  <a:srgbClr val="002050"/>
                </a:solidFill>
                <a:latin typeface="Segoe UI"/>
              </a:rPr>
              <a:t>{</a:t>
            </a:r>
          </a:p>
          <a:p>
            <a:r>
              <a:rPr lang="en-GB" dirty="0">
                <a:solidFill>
                  <a:srgbClr val="002050"/>
                </a:solidFill>
                <a:latin typeface="Segoe UI"/>
              </a:rPr>
              <a:t>  "name": "</a:t>
            </a:r>
            <a:r>
              <a:rPr lang="en-GB" b="1" dirty="0">
                <a:solidFill>
                  <a:srgbClr val="002050"/>
                </a:solidFill>
                <a:latin typeface="Segoe UI"/>
              </a:rPr>
              <a:t>AzureSqlLinkedService</a:t>
            </a:r>
            <a:r>
              <a:rPr lang="en-GB" dirty="0">
                <a:solidFill>
                  <a:srgbClr val="002050"/>
                </a:solidFill>
                <a:latin typeface="Segoe UI"/>
              </a:rPr>
              <a:t>",</a:t>
            </a:r>
          </a:p>
          <a:p>
            <a:r>
              <a:rPr lang="en-GB" dirty="0">
                <a:solidFill>
                  <a:srgbClr val="002050"/>
                </a:solidFill>
                <a:latin typeface="Segoe UI"/>
              </a:rPr>
              <a:t>  "properties": {</a:t>
            </a:r>
          </a:p>
          <a:p>
            <a:r>
              <a:rPr lang="en-GB" dirty="0">
                <a:solidFill>
                  <a:srgbClr val="002050"/>
                </a:solidFill>
                <a:latin typeface="Segoe UI"/>
              </a:rPr>
              <a:t>    "type": "AzureSqlDatabase",</a:t>
            </a:r>
          </a:p>
          <a:p>
            <a:r>
              <a:rPr lang="en-GB" dirty="0">
                <a:solidFill>
                  <a:srgbClr val="002050"/>
                </a:solidFill>
                <a:latin typeface="Segoe UI"/>
              </a:rPr>
              <a:t>    "typeProperties": {</a:t>
            </a:r>
          </a:p>
          <a:p>
            <a:r>
              <a:rPr lang="en-GB" dirty="0">
                <a:solidFill>
                  <a:srgbClr val="002050"/>
                </a:solidFill>
                <a:latin typeface="Segoe UI"/>
              </a:rPr>
              <a:t>      "connectionString": "Server=tcp:ctosqldb.database.windows.net,1433;Database=EquityDB;User ID=ctesta-oneill;Password=P@ssw0rd;Trusted_Connection=False;Encrypt=True;Connection Timeout=30"</a:t>
            </a:r>
          </a:p>
          <a:p>
            <a:r>
              <a:rPr lang="en-GB" dirty="0">
                <a:solidFill>
                  <a:srgbClr val="002050"/>
                </a:solidFill>
                <a:latin typeface="Segoe UI"/>
              </a:rPr>
              <a:t>    }</a:t>
            </a:r>
          </a:p>
          <a:p>
            <a:r>
              <a:rPr lang="en-GB" dirty="0">
                <a:solidFill>
                  <a:srgbClr val="002050"/>
                </a:solidFill>
                <a:latin typeface="Segoe UI"/>
              </a:rPr>
              <a:t>  }</a:t>
            </a:r>
          </a:p>
          <a:p>
            <a:r>
              <a:rPr lang="en-GB" dirty="0">
                <a:solidFill>
                  <a:srgbClr val="002050"/>
                </a:solidFill>
                <a:latin typeface="Segoe UI"/>
              </a:rPr>
              <a:t>}</a:t>
            </a:r>
          </a:p>
        </p:txBody>
      </p:sp>
      <p:sp>
        <p:nvSpPr>
          <p:cNvPr id="8" name="Rectangle 7"/>
          <p:cNvSpPr/>
          <p:nvPr/>
        </p:nvSpPr>
        <p:spPr>
          <a:xfrm>
            <a:off x="630456" y="3780391"/>
            <a:ext cx="12688042" cy="3077609"/>
          </a:xfrm>
          <a:prstGeom prst="rect">
            <a:avLst/>
          </a:prstGeom>
        </p:spPr>
        <p:txBody>
          <a:bodyPr wrap="square">
            <a:spAutoFit/>
          </a:bodyPr>
          <a:lstStyle/>
          <a:p>
            <a:r>
              <a:rPr lang="en-GB" b="1" dirty="0">
                <a:solidFill>
                  <a:srgbClr val="002050"/>
                </a:solidFill>
                <a:latin typeface="Segoe UI"/>
              </a:rPr>
              <a:t>AZURE BLOB STORE EXAMPLE</a:t>
            </a:r>
          </a:p>
          <a:p>
            <a:r>
              <a:rPr lang="en-GB" dirty="0">
                <a:solidFill>
                  <a:srgbClr val="002050"/>
                </a:solidFill>
                <a:latin typeface="Segoe UI"/>
              </a:rPr>
              <a:t>{</a:t>
            </a:r>
          </a:p>
          <a:p>
            <a:r>
              <a:rPr lang="en-GB" dirty="0">
                <a:solidFill>
                  <a:srgbClr val="002050"/>
                </a:solidFill>
                <a:latin typeface="Segoe UI"/>
              </a:rPr>
              <a:t>  "name": "</a:t>
            </a:r>
            <a:r>
              <a:rPr lang="en-GB" b="1" dirty="0">
                <a:solidFill>
                  <a:srgbClr val="002050"/>
                </a:solidFill>
                <a:latin typeface="Segoe UI"/>
              </a:rPr>
              <a:t>StorageLinkedService</a:t>
            </a:r>
            <a:r>
              <a:rPr lang="en-GB" dirty="0">
                <a:solidFill>
                  <a:srgbClr val="002050"/>
                </a:solidFill>
                <a:latin typeface="Segoe UI"/>
              </a:rPr>
              <a:t>",</a:t>
            </a:r>
          </a:p>
          <a:p>
            <a:r>
              <a:rPr lang="en-GB" dirty="0">
                <a:solidFill>
                  <a:srgbClr val="002050"/>
                </a:solidFill>
                <a:latin typeface="Segoe UI"/>
              </a:rPr>
              <a:t>  "properties": {</a:t>
            </a:r>
          </a:p>
          <a:p>
            <a:r>
              <a:rPr lang="en-GB" dirty="0">
                <a:solidFill>
                  <a:srgbClr val="002050"/>
                </a:solidFill>
                <a:latin typeface="Segoe UI"/>
              </a:rPr>
              <a:t>    "type": "AzureStorage",</a:t>
            </a:r>
          </a:p>
          <a:p>
            <a:r>
              <a:rPr lang="en-GB" dirty="0">
                <a:solidFill>
                  <a:srgbClr val="002050"/>
                </a:solidFill>
                <a:latin typeface="Segoe UI"/>
              </a:rPr>
              <a:t>    "typeProperties": {</a:t>
            </a:r>
          </a:p>
          <a:p>
            <a:r>
              <a:rPr lang="en-GB" dirty="0">
                <a:solidFill>
                  <a:srgbClr val="002050"/>
                </a:solidFill>
                <a:latin typeface="Segoe UI"/>
              </a:rPr>
              <a:t>      "connectionString": "DefaultEndpointsProtocol=https;AccountName=ctostorageaccount;AccountKey=087ubp097guhB*(97g9879"</a:t>
            </a:r>
          </a:p>
          <a:p>
            <a:r>
              <a:rPr lang="en-GB" dirty="0">
                <a:solidFill>
                  <a:srgbClr val="002050"/>
                </a:solidFill>
                <a:latin typeface="Segoe UI"/>
              </a:rPr>
              <a:t>    }</a:t>
            </a:r>
          </a:p>
          <a:p>
            <a:r>
              <a:rPr lang="en-GB" dirty="0">
                <a:solidFill>
                  <a:srgbClr val="002050"/>
                </a:solidFill>
                <a:latin typeface="Segoe UI"/>
              </a:rPr>
              <a:t>  }</a:t>
            </a:r>
          </a:p>
          <a:p>
            <a:r>
              <a:rPr lang="en-GB" dirty="0">
                <a:solidFill>
                  <a:srgbClr val="002050"/>
                </a:solidFill>
                <a:latin typeface="Segoe UI"/>
              </a:rPr>
              <a:t>}</a:t>
            </a:r>
          </a:p>
        </p:txBody>
      </p:sp>
    </p:spTree>
    <p:extLst>
      <p:ext uri="{BB962C8B-B14F-4D97-AF65-F5344CB8AC3E}">
        <p14:creationId xmlns:p14="http://schemas.microsoft.com/office/powerpoint/2010/main" val="8747658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95868" y="81407"/>
            <a:ext cx="11650882" cy="743888"/>
          </a:xfrm>
          <a:prstGeom prst="rect">
            <a:avLst/>
          </a:prstGeom>
          <a:noFill/>
          <a:ln>
            <a:noFill/>
            <a:prstDash/>
          </a:ln>
          <a:effectLst/>
        </p:spPr>
        <p:txBody>
          <a:bodyPr rot="0" spcFirstLastPara="0" vertOverflow="overflow" horzOverflow="overflow" vert="horz" wrap="square" lIns="182854" tIns="45713" rIns="182854" bIns="45713" numCol="1" spcCol="0" rtlCol="0" fromWordArt="0" anchor="t" anchorCtr="0" forceAA="0" compatLnSpc="1">
            <a:prstTxWarp prst="textNoShape">
              <a:avLst/>
            </a:prstTxWarp>
            <a:noAutofit/>
          </a:bodyPr>
          <a:lstStyle>
            <a:lvl1pPr defTabSz="896157">
              <a:spcBef>
                <a:spcPct val="0"/>
              </a:spcBef>
              <a:buNone/>
              <a:defRPr sz="4705">
                <a:gradFill>
                  <a:gsLst>
                    <a:gs pos="0">
                      <a:schemeClr val="tx1"/>
                    </a:gs>
                    <a:gs pos="100000">
                      <a:schemeClr val="tx1"/>
                    </a:gs>
                  </a:gsLst>
                  <a:lin ang="5400000" scaled="0"/>
                </a:gra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705" b="0" i="0" u="none" strike="noStrike" kern="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Datasets</a:t>
            </a:r>
          </a:p>
        </p:txBody>
      </p:sp>
      <p:cxnSp>
        <p:nvCxnSpPr>
          <p:cNvPr id="31" name="Straight Arrow Connector 30">
            <a:extLst>
              <a:ext uri="{C183D7F6-B498-43B3-948B-1728B52AA6E4}">
                <adec:decorative xmlns:adec="http://schemas.microsoft.com/office/drawing/2017/decorative" val="1"/>
              </a:ext>
            </a:extLst>
          </p:cNvPr>
          <p:cNvCxnSpPr/>
          <p:nvPr/>
        </p:nvCxnSpPr>
        <p:spPr>
          <a:xfrm>
            <a:off x="269514" y="487"/>
            <a:ext cx="896425" cy="8964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C183D7F6-B498-43B3-948B-1728B52AA6E4}">
                <adec:decorative xmlns:adec="http://schemas.microsoft.com/office/drawing/2017/decorative" val="1"/>
              </a:ext>
            </a:extLst>
          </p:cNvPr>
          <p:cNvGrpSpPr/>
          <p:nvPr/>
        </p:nvGrpSpPr>
        <p:grpSpPr>
          <a:xfrm>
            <a:off x="411854" y="675321"/>
            <a:ext cx="10069873" cy="795669"/>
            <a:chOff x="420112" y="688366"/>
            <a:chExt cx="10271795" cy="811624"/>
          </a:xfrm>
        </p:grpSpPr>
        <p:sp>
          <p:nvSpPr>
            <p:cNvPr id="10" name="Rectangle 9"/>
            <p:cNvSpPr/>
            <p:nvPr/>
          </p:nvSpPr>
          <p:spPr>
            <a:xfrm>
              <a:off x="4675749" y="688366"/>
              <a:ext cx="6016158" cy="523220"/>
            </a:xfrm>
            <a:prstGeom prst="rect">
              <a:avLst/>
            </a:prstGeom>
          </p:spPr>
          <p:txBody>
            <a:bodyPr wrap="square">
              <a:spAutoFit/>
            </a:bodyPr>
            <a:lstStyle/>
            <a:p>
              <a:r>
                <a:rPr lang="en-GB" sz="1372" dirty="0">
                  <a:solidFill>
                    <a:srgbClr val="002050"/>
                  </a:solidFill>
                  <a:latin typeface="Segoe UI"/>
                </a:rPr>
                <a:t>{</a:t>
              </a:r>
            </a:p>
            <a:p>
              <a:r>
                <a:rPr lang="en-GB" sz="1372" dirty="0">
                  <a:solidFill>
                    <a:srgbClr val="002050"/>
                  </a:solidFill>
                  <a:latin typeface="Segoe UI"/>
                </a:rPr>
                <a:t>    "</a:t>
              </a:r>
              <a:r>
                <a:rPr lang="en-GB" sz="1372" b="1" dirty="0">
                  <a:solidFill>
                    <a:srgbClr val="002050"/>
                  </a:solidFill>
                  <a:latin typeface="Segoe UI"/>
                </a:rPr>
                <a:t>name</a:t>
              </a:r>
              <a:r>
                <a:rPr lang="en-GB" sz="1372" dirty="0">
                  <a:solidFill>
                    <a:srgbClr val="002050"/>
                  </a:solidFill>
                  <a:latin typeface="Segoe UI"/>
                </a:rPr>
                <a:t>": "&lt;name of dataset&gt;",</a:t>
              </a:r>
            </a:p>
          </p:txBody>
        </p:sp>
        <p:sp>
          <p:nvSpPr>
            <p:cNvPr id="16" name="Rectangle 15"/>
            <p:cNvSpPr/>
            <p:nvPr/>
          </p:nvSpPr>
          <p:spPr bwMode="ltGray">
            <a:xfrm>
              <a:off x="420112" y="914295"/>
              <a:ext cx="2257347" cy="585695"/>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2353" kern="0" dirty="0">
                  <a:solidFill>
                    <a:srgbClr val="FFFF00"/>
                  </a:solidFill>
                  <a:latin typeface="Segoe UI"/>
                  <a:ea typeface="Segoe UI" pitchFamily="34" charset="0"/>
                  <a:cs typeface="Segoe UI" pitchFamily="34" charset="0"/>
                </a:rPr>
                <a:t>Dataset name</a:t>
              </a:r>
            </a:p>
          </p:txBody>
        </p:sp>
        <p:cxnSp>
          <p:nvCxnSpPr>
            <p:cNvPr id="39" name="Straight Arrow Connector 38"/>
            <p:cNvCxnSpPr>
              <a:stCxn id="16" idx="3"/>
            </p:cNvCxnSpPr>
            <p:nvPr/>
          </p:nvCxnSpPr>
          <p:spPr>
            <a:xfrm flipV="1">
              <a:off x="2677459" y="1093694"/>
              <a:ext cx="2147702" cy="113449"/>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C183D7F6-B498-43B3-948B-1728B52AA6E4}">
                <adec:decorative xmlns:adec="http://schemas.microsoft.com/office/drawing/2017/decorative" val="1"/>
              </a:ext>
            </a:extLst>
          </p:cNvPr>
          <p:cNvGrpSpPr/>
          <p:nvPr/>
        </p:nvGrpSpPr>
        <p:grpSpPr>
          <a:xfrm>
            <a:off x="411854" y="1188256"/>
            <a:ext cx="10412899" cy="928430"/>
            <a:chOff x="420112" y="1211586"/>
            <a:chExt cx="10621699" cy="947047"/>
          </a:xfrm>
        </p:grpSpPr>
        <p:sp>
          <p:nvSpPr>
            <p:cNvPr id="11" name="Rectangle 10"/>
            <p:cNvSpPr/>
            <p:nvPr/>
          </p:nvSpPr>
          <p:spPr>
            <a:xfrm>
              <a:off x="4825161" y="1211586"/>
              <a:ext cx="6216650" cy="307777"/>
            </a:xfrm>
            <a:prstGeom prst="rect">
              <a:avLst/>
            </a:prstGeom>
          </p:spPr>
          <p:txBody>
            <a:bodyPr wrap="square">
              <a:spAutoFit/>
            </a:bodyPr>
            <a:lstStyle/>
            <a:p>
              <a:r>
                <a:rPr lang="en-GB" sz="1372" dirty="0">
                  <a:solidFill>
                    <a:srgbClr val="002050"/>
                  </a:solidFill>
                  <a:latin typeface="Segoe UI"/>
                </a:rPr>
                <a:t> "properties": {</a:t>
              </a:r>
            </a:p>
          </p:txBody>
        </p:sp>
        <p:sp>
          <p:nvSpPr>
            <p:cNvPr id="17" name="Rectangle 16"/>
            <p:cNvSpPr/>
            <p:nvPr/>
          </p:nvSpPr>
          <p:spPr bwMode="ltGray">
            <a:xfrm>
              <a:off x="420112" y="1572938"/>
              <a:ext cx="2257347" cy="585695"/>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2353" kern="0" dirty="0">
                  <a:solidFill>
                    <a:srgbClr val="FFFF00"/>
                  </a:solidFill>
                  <a:latin typeface="Segoe UI"/>
                  <a:ea typeface="Segoe UI" pitchFamily="34" charset="0"/>
                  <a:cs typeface="Segoe UI" pitchFamily="34" charset="0"/>
                </a:rPr>
                <a:t>Properties</a:t>
              </a:r>
            </a:p>
          </p:txBody>
        </p:sp>
        <p:cxnSp>
          <p:nvCxnSpPr>
            <p:cNvPr id="41" name="Straight Arrow Connector 40"/>
            <p:cNvCxnSpPr>
              <a:stCxn id="17" idx="3"/>
              <a:endCxn id="11" idx="1"/>
            </p:cNvCxnSpPr>
            <p:nvPr/>
          </p:nvCxnSpPr>
          <p:spPr>
            <a:xfrm flipV="1">
              <a:off x="2677459" y="1365475"/>
              <a:ext cx="2147702" cy="500311"/>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C183D7F6-B498-43B3-948B-1728B52AA6E4}">
                <adec:decorative xmlns:adec="http://schemas.microsoft.com/office/drawing/2017/decorative" val="1"/>
              </a:ext>
            </a:extLst>
          </p:cNvPr>
          <p:cNvGrpSpPr/>
          <p:nvPr/>
        </p:nvGrpSpPr>
        <p:grpSpPr>
          <a:xfrm>
            <a:off x="1053415" y="1489982"/>
            <a:ext cx="10699711" cy="2110788"/>
            <a:chOff x="1074538" y="1519363"/>
            <a:chExt cx="10914262" cy="2153114"/>
          </a:xfrm>
        </p:grpSpPr>
        <p:sp>
          <p:nvSpPr>
            <p:cNvPr id="12" name="Rectangle 11"/>
            <p:cNvSpPr/>
            <p:nvPr/>
          </p:nvSpPr>
          <p:spPr>
            <a:xfrm>
              <a:off x="4884926" y="1519363"/>
              <a:ext cx="7103874" cy="740329"/>
            </a:xfrm>
            <a:prstGeom prst="rect">
              <a:avLst/>
            </a:prstGeom>
          </p:spPr>
          <p:txBody>
            <a:bodyPr wrap="square">
              <a:spAutoFit/>
            </a:bodyPr>
            <a:lstStyle/>
            <a:p>
              <a:r>
                <a:rPr lang="en-GB" sz="1372" dirty="0">
                  <a:solidFill>
                    <a:srgbClr val="002050"/>
                  </a:solidFill>
                  <a:latin typeface="Segoe UI"/>
                </a:rPr>
                <a:t>        "</a:t>
              </a:r>
              <a:r>
                <a:rPr lang="en-GB" sz="1372" b="1" dirty="0">
                  <a:solidFill>
                    <a:srgbClr val="002050"/>
                  </a:solidFill>
                  <a:latin typeface="Segoe UI"/>
                </a:rPr>
                <a:t>type</a:t>
              </a:r>
              <a:r>
                <a:rPr lang="en-GB" sz="1372" dirty="0">
                  <a:solidFill>
                    <a:srgbClr val="002050"/>
                  </a:solidFill>
                  <a:latin typeface="Segoe UI"/>
                </a:rPr>
                <a:t>": "&lt;type of dataset: AzureBlob, AzureSql etc...&gt;",</a:t>
              </a:r>
            </a:p>
            <a:p>
              <a:r>
                <a:rPr lang="en-GB" sz="1372" dirty="0">
                  <a:solidFill>
                    <a:srgbClr val="002050"/>
                  </a:solidFill>
                  <a:latin typeface="Segoe UI"/>
                </a:rPr>
                <a:t>        "</a:t>
              </a:r>
              <a:r>
                <a:rPr lang="en-GB" sz="1372" b="1" dirty="0">
                  <a:solidFill>
                    <a:srgbClr val="002050"/>
                  </a:solidFill>
                  <a:latin typeface="Segoe UI"/>
                </a:rPr>
                <a:t>external</a:t>
              </a:r>
              <a:r>
                <a:rPr lang="en-GB" sz="1372" dirty="0">
                  <a:solidFill>
                    <a:srgbClr val="002050"/>
                  </a:solidFill>
                  <a:latin typeface="Segoe UI"/>
                </a:rPr>
                <a:t>": &lt;boolean flag to indicate external data. only for input datasets&gt;,</a:t>
              </a:r>
            </a:p>
            <a:p>
              <a:r>
                <a:rPr lang="en-GB" sz="1372" dirty="0">
                  <a:solidFill>
                    <a:srgbClr val="002050"/>
                  </a:solidFill>
                  <a:latin typeface="Segoe UI"/>
                </a:rPr>
                <a:t>        "</a:t>
              </a:r>
              <a:r>
                <a:rPr lang="en-GB" sz="1372" b="1" dirty="0">
                  <a:solidFill>
                    <a:srgbClr val="002050"/>
                  </a:solidFill>
                  <a:latin typeface="Segoe UI"/>
                </a:rPr>
                <a:t>linkedServiceName</a:t>
              </a:r>
              <a:r>
                <a:rPr lang="en-GB" sz="1372" dirty="0">
                  <a:solidFill>
                    <a:srgbClr val="002050"/>
                  </a:solidFill>
                  <a:latin typeface="Segoe UI"/>
                </a:rPr>
                <a:t>": "&lt;Name of the linked service that refers to a data store.&gt;",</a:t>
              </a:r>
            </a:p>
          </p:txBody>
        </p:sp>
        <p:sp>
          <p:nvSpPr>
            <p:cNvPr id="18" name="Rectangle 17"/>
            <p:cNvSpPr/>
            <p:nvPr/>
          </p:nvSpPr>
          <p:spPr bwMode="ltGray">
            <a:xfrm>
              <a:off x="1074538" y="2187038"/>
              <a:ext cx="2589041" cy="44225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1961" kern="0" dirty="0">
                  <a:solidFill>
                    <a:srgbClr val="FFFF00"/>
                  </a:solidFill>
                  <a:latin typeface="Segoe UI"/>
                  <a:ea typeface="Segoe UI" pitchFamily="34" charset="0"/>
                  <a:cs typeface="Segoe UI" pitchFamily="34" charset="0"/>
                </a:rPr>
                <a:t>Type</a:t>
              </a:r>
            </a:p>
          </p:txBody>
        </p:sp>
        <p:sp>
          <p:nvSpPr>
            <p:cNvPr id="22" name="Rectangle 21"/>
            <p:cNvSpPr/>
            <p:nvPr/>
          </p:nvSpPr>
          <p:spPr bwMode="ltGray">
            <a:xfrm>
              <a:off x="1074538" y="2708628"/>
              <a:ext cx="2589041" cy="44225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1961" kern="0" dirty="0">
                  <a:solidFill>
                    <a:srgbClr val="FFFF00"/>
                  </a:solidFill>
                  <a:latin typeface="Segoe UI"/>
                  <a:ea typeface="Segoe UI" pitchFamily="34" charset="0"/>
                  <a:cs typeface="Segoe UI" pitchFamily="34" charset="0"/>
                </a:rPr>
                <a:t>External</a:t>
              </a:r>
            </a:p>
          </p:txBody>
        </p:sp>
        <p:sp>
          <p:nvSpPr>
            <p:cNvPr id="23" name="Rectangle 22"/>
            <p:cNvSpPr/>
            <p:nvPr/>
          </p:nvSpPr>
          <p:spPr bwMode="ltGray">
            <a:xfrm>
              <a:off x="1074538" y="3230218"/>
              <a:ext cx="2589041" cy="44225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1961" kern="0" dirty="0">
                  <a:solidFill>
                    <a:srgbClr val="FFFF00"/>
                  </a:solidFill>
                  <a:latin typeface="Segoe UI"/>
                  <a:ea typeface="Segoe UI" pitchFamily="34" charset="0"/>
                  <a:cs typeface="Segoe UI" pitchFamily="34" charset="0"/>
                </a:rPr>
                <a:t>LinkedServiceName</a:t>
              </a:r>
            </a:p>
          </p:txBody>
        </p:sp>
        <p:cxnSp>
          <p:nvCxnSpPr>
            <p:cNvPr id="43" name="Straight Arrow Connector 42"/>
            <p:cNvCxnSpPr>
              <a:stCxn id="18" idx="3"/>
            </p:cNvCxnSpPr>
            <p:nvPr/>
          </p:nvCxnSpPr>
          <p:spPr>
            <a:xfrm flipV="1">
              <a:off x="3663579" y="1667435"/>
              <a:ext cx="1585911" cy="740733"/>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2" idx="3"/>
            </p:cNvCxnSpPr>
            <p:nvPr/>
          </p:nvCxnSpPr>
          <p:spPr>
            <a:xfrm flipV="1">
              <a:off x="3663579" y="1865786"/>
              <a:ext cx="1585911" cy="1063972"/>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3" idx="3"/>
            </p:cNvCxnSpPr>
            <p:nvPr/>
          </p:nvCxnSpPr>
          <p:spPr>
            <a:xfrm flipV="1">
              <a:off x="3663579" y="2158633"/>
              <a:ext cx="1585911" cy="1292715"/>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C183D7F6-B498-43B3-948B-1728B52AA6E4}">
                <adec:decorative xmlns:adec="http://schemas.microsoft.com/office/drawing/2017/decorative" val="1"/>
              </a:ext>
            </a:extLst>
          </p:cNvPr>
          <p:cNvGrpSpPr/>
          <p:nvPr/>
        </p:nvGrpSpPr>
        <p:grpSpPr>
          <a:xfrm>
            <a:off x="411854" y="2193438"/>
            <a:ext cx="10828886" cy="3036006"/>
            <a:chOff x="420112" y="2236925"/>
            <a:chExt cx="11046028" cy="3096884"/>
          </a:xfrm>
        </p:grpSpPr>
        <p:sp>
          <p:nvSpPr>
            <p:cNvPr id="13" name="Rectangle 12"/>
            <p:cNvSpPr/>
            <p:nvPr/>
          </p:nvSpPr>
          <p:spPr>
            <a:xfrm>
              <a:off x="5249490" y="2236925"/>
              <a:ext cx="6216650" cy="2247999"/>
            </a:xfrm>
            <a:prstGeom prst="rect">
              <a:avLst/>
            </a:prstGeom>
          </p:spPr>
          <p:txBody>
            <a:bodyPr wrap="square">
              <a:spAutoFit/>
            </a:bodyPr>
            <a:lstStyle/>
            <a:p>
              <a:r>
                <a:rPr lang="en-GB" sz="1372" dirty="0">
                  <a:solidFill>
                    <a:srgbClr val="002050"/>
                  </a:solidFill>
                  <a:latin typeface="Segoe UI"/>
                </a:rPr>
                <a:t> "</a:t>
              </a:r>
              <a:r>
                <a:rPr lang="en-GB" sz="1372" b="1" dirty="0">
                  <a:solidFill>
                    <a:srgbClr val="002050"/>
                  </a:solidFill>
                  <a:latin typeface="Segoe UI"/>
                </a:rPr>
                <a:t>structure</a:t>
              </a:r>
              <a:r>
                <a:rPr lang="en-GB" sz="1372" dirty="0">
                  <a:solidFill>
                    <a:srgbClr val="002050"/>
                  </a:solidFill>
                  <a:latin typeface="Segoe UI"/>
                </a:rPr>
                <a:t>": [</a:t>
              </a:r>
            </a:p>
            <a:p>
              <a:r>
                <a:rPr lang="en-GB" sz="1372" dirty="0">
                  <a:solidFill>
                    <a:srgbClr val="002050"/>
                  </a:solidFill>
                  <a:latin typeface="Segoe UI"/>
                </a:rPr>
                <a:t>            {</a:t>
              </a:r>
            </a:p>
            <a:p>
              <a:r>
                <a:rPr lang="en-GB" sz="1372" dirty="0">
                  <a:solidFill>
                    <a:srgbClr val="002050"/>
                  </a:solidFill>
                  <a:latin typeface="Segoe UI"/>
                </a:rPr>
                <a:t>                "</a:t>
              </a:r>
              <a:r>
                <a:rPr lang="en-GB" sz="1372" b="1" dirty="0">
                  <a:solidFill>
                    <a:srgbClr val="002050"/>
                  </a:solidFill>
                  <a:latin typeface="Segoe UI"/>
                </a:rPr>
                <a:t>name</a:t>
              </a:r>
              <a:r>
                <a:rPr lang="en-GB" sz="1372" dirty="0">
                  <a:solidFill>
                    <a:srgbClr val="002050"/>
                  </a:solidFill>
                  <a:latin typeface="Segoe UI"/>
                </a:rPr>
                <a:t>": "&lt;Name of the column&gt;",</a:t>
              </a:r>
            </a:p>
            <a:p>
              <a:r>
                <a:rPr lang="en-GB" sz="1372" dirty="0">
                  <a:solidFill>
                    <a:srgbClr val="002050"/>
                  </a:solidFill>
                  <a:latin typeface="Segoe UI"/>
                </a:rPr>
                <a:t>                "</a:t>
              </a:r>
              <a:r>
                <a:rPr lang="en-GB" sz="1372" b="1" dirty="0">
                  <a:solidFill>
                    <a:srgbClr val="002050"/>
                  </a:solidFill>
                  <a:latin typeface="Segoe UI"/>
                </a:rPr>
                <a:t>type</a:t>
              </a:r>
              <a:r>
                <a:rPr lang="en-GB" sz="1372" dirty="0">
                  <a:solidFill>
                    <a:srgbClr val="002050"/>
                  </a:solidFill>
                  <a:latin typeface="Segoe UI"/>
                </a:rPr>
                <a:t>": "&lt;Name of the type&gt;"</a:t>
              </a:r>
            </a:p>
            <a:p>
              <a:r>
                <a:rPr lang="en-GB" sz="1372" dirty="0">
                  <a:solidFill>
                    <a:srgbClr val="002050"/>
                  </a:solidFill>
                  <a:latin typeface="Segoe UI"/>
                </a:rPr>
                <a:t>            }</a:t>
              </a:r>
            </a:p>
            <a:p>
              <a:r>
                <a:rPr lang="en-GB" sz="1372" dirty="0">
                  <a:solidFill>
                    <a:srgbClr val="002050"/>
                  </a:solidFill>
                  <a:latin typeface="Segoe UI"/>
                </a:rPr>
                <a:t>        ],</a:t>
              </a:r>
            </a:p>
            <a:p>
              <a:r>
                <a:rPr lang="en-GB" sz="1372" dirty="0">
                  <a:solidFill>
                    <a:srgbClr val="002050"/>
                  </a:solidFill>
                  <a:latin typeface="Segoe UI"/>
                </a:rPr>
                <a:t>        "</a:t>
              </a:r>
              <a:r>
                <a:rPr lang="en-GB" sz="1372" b="1" dirty="0">
                  <a:solidFill>
                    <a:srgbClr val="002050"/>
                  </a:solidFill>
                  <a:latin typeface="Segoe UI"/>
                </a:rPr>
                <a:t>typeProperties</a:t>
              </a:r>
              <a:r>
                <a:rPr lang="en-GB" sz="1372" dirty="0">
                  <a:solidFill>
                    <a:srgbClr val="002050"/>
                  </a:solidFill>
                  <a:latin typeface="Segoe UI"/>
                </a:rPr>
                <a:t>": {</a:t>
              </a:r>
            </a:p>
            <a:p>
              <a:r>
                <a:rPr lang="en-GB" sz="1372" dirty="0">
                  <a:solidFill>
                    <a:srgbClr val="002050"/>
                  </a:solidFill>
                  <a:latin typeface="Segoe UI"/>
                </a:rPr>
                <a:t>            "&lt;type specific property&gt;": "&lt;value&gt;",</a:t>
              </a:r>
            </a:p>
            <a:p>
              <a:r>
                <a:rPr lang="en-GB" sz="1372" dirty="0">
                  <a:solidFill>
                    <a:srgbClr val="002050"/>
                  </a:solidFill>
                  <a:latin typeface="Segoe UI"/>
                </a:rPr>
                <a:t>            "&lt;type specific property 2&gt;": "&lt;value 2&gt;",</a:t>
              </a:r>
            </a:p>
            <a:p>
              <a:r>
                <a:rPr lang="en-GB" sz="1372" dirty="0">
                  <a:solidFill>
                    <a:srgbClr val="002050"/>
                  </a:solidFill>
                  <a:latin typeface="Segoe UI"/>
                </a:rPr>
                <a:t>        },</a:t>
              </a:r>
            </a:p>
          </p:txBody>
        </p:sp>
        <p:sp>
          <p:nvSpPr>
            <p:cNvPr id="24" name="Rectangle 23"/>
            <p:cNvSpPr/>
            <p:nvPr/>
          </p:nvSpPr>
          <p:spPr bwMode="ltGray">
            <a:xfrm>
              <a:off x="420112" y="3761042"/>
              <a:ext cx="2257347" cy="585695"/>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2353" kern="0" dirty="0">
                  <a:solidFill>
                    <a:srgbClr val="FFFF00"/>
                  </a:solidFill>
                  <a:latin typeface="Segoe UI"/>
                  <a:ea typeface="Segoe UI" pitchFamily="34" charset="0"/>
                  <a:cs typeface="Segoe UI" pitchFamily="34" charset="0"/>
                </a:rPr>
                <a:t>Structure</a:t>
              </a:r>
            </a:p>
          </p:txBody>
        </p:sp>
        <p:sp>
          <p:nvSpPr>
            <p:cNvPr id="25" name="Rectangle 24"/>
            <p:cNvSpPr/>
            <p:nvPr/>
          </p:nvSpPr>
          <p:spPr bwMode="ltGray">
            <a:xfrm>
              <a:off x="1074538" y="4369960"/>
              <a:ext cx="2589041" cy="44225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1961" kern="0" dirty="0">
                  <a:solidFill>
                    <a:srgbClr val="FFFF00"/>
                  </a:solidFill>
                  <a:latin typeface="Segoe UI"/>
                  <a:ea typeface="Segoe UI" pitchFamily="34" charset="0"/>
                  <a:cs typeface="Segoe UI" pitchFamily="34" charset="0"/>
                </a:rPr>
                <a:t>Name</a:t>
              </a:r>
            </a:p>
          </p:txBody>
        </p:sp>
        <p:sp>
          <p:nvSpPr>
            <p:cNvPr id="26" name="Rectangle 25"/>
            <p:cNvSpPr/>
            <p:nvPr/>
          </p:nvSpPr>
          <p:spPr bwMode="ltGray">
            <a:xfrm>
              <a:off x="1074538" y="4891550"/>
              <a:ext cx="2589041" cy="44225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1961" kern="0" dirty="0">
                  <a:solidFill>
                    <a:srgbClr val="FFFF00"/>
                  </a:solidFill>
                  <a:latin typeface="Segoe UI"/>
                  <a:ea typeface="Segoe UI" pitchFamily="34" charset="0"/>
                  <a:cs typeface="Segoe UI" pitchFamily="34" charset="0"/>
                </a:rPr>
                <a:t>Type</a:t>
              </a:r>
            </a:p>
          </p:txBody>
        </p:sp>
        <p:cxnSp>
          <p:nvCxnSpPr>
            <p:cNvPr id="49" name="Straight Arrow Connector 48"/>
            <p:cNvCxnSpPr>
              <a:stCxn id="24" idx="3"/>
            </p:cNvCxnSpPr>
            <p:nvPr/>
          </p:nvCxnSpPr>
          <p:spPr>
            <a:xfrm flipV="1">
              <a:off x="2677459" y="2408168"/>
              <a:ext cx="2647576" cy="1645722"/>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5" idx="3"/>
            </p:cNvCxnSpPr>
            <p:nvPr/>
          </p:nvCxnSpPr>
          <p:spPr>
            <a:xfrm flipV="1">
              <a:off x="3663579" y="2820894"/>
              <a:ext cx="2223245" cy="1770196"/>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6" idx="3"/>
            </p:cNvCxnSpPr>
            <p:nvPr/>
          </p:nvCxnSpPr>
          <p:spPr>
            <a:xfrm flipV="1">
              <a:off x="3663579" y="3036047"/>
              <a:ext cx="2271056" cy="2076633"/>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C183D7F6-B498-43B3-948B-1728B52AA6E4}">
                <adec:decorative xmlns:adec="http://schemas.microsoft.com/office/drawing/2017/decorative" val="1"/>
              </a:ext>
            </a:extLst>
          </p:cNvPr>
          <p:cNvGrpSpPr/>
          <p:nvPr/>
        </p:nvGrpSpPr>
        <p:grpSpPr>
          <a:xfrm>
            <a:off x="411854" y="4402853"/>
            <a:ext cx="11133554" cy="1478544"/>
            <a:chOff x="420112" y="4490643"/>
            <a:chExt cx="11356805" cy="1508192"/>
          </a:xfrm>
        </p:grpSpPr>
        <p:sp>
          <p:nvSpPr>
            <p:cNvPr id="14" name="Rectangle 13"/>
            <p:cNvSpPr/>
            <p:nvPr/>
          </p:nvSpPr>
          <p:spPr>
            <a:xfrm>
              <a:off x="5560267" y="4490643"/>
              <a:ext cx="6216650" cy="955710"/>
            </a:xfrm>
            <a:prstGeom prst="rect">
              <a:avLst/>
            </a:prstGeom>
          </p:spPr>
          <p:txBody>
            <a:bodyPr wrap="square">
              <a:spAutoFit/>
            </a:bodyPr>
            <a:lstStyle/>
            <a:p>
              <a:r>
                <a:rPr lang="en-GB" sz="1372" dirty="0">
                  <a:solidFill>
                    <a:srgbClr val="002050"/>
                  </a:solidFill>
                  <a:latin typeface="Segoe UI"/>
                </a:rPr>
                <a:t> "</a:t>
              </a:r>
              <a:r>
                <a:rPr lang="en-GB" sz="1372" b="1" dirty="0">
                  <a:solidFill>
                    <a:srgbClr val="002050"/>
                  </a:solidFill>
                  <a:latin typeface="Segoe UI"/>
                </a:rPr>
                <a:t>availability</a:t>
              </a:r>
              <a:r>
                <a:rPr lang="en-GB" sz="1372" dirty="0">
                  <a:solidFill>
                    <a:srgbClr val="002050"/>
                  </a:solidFill>
                  <a:latin typeface="Segoe UI"/>
                </a:rPr>
                <a:t>": {</a:t>
              </a:r>
            </a:p>
            <a:p>
              <a:r>
                <a:rPr lang="en-GB" sz="1372" dirty="0">
                  <a:solidFill>
                    <a:srgbClr val="002050"/>
                  </a:solidFill>
                  <a:latin typeface="Segoe UI"/>
                </a:rPr>
                <a:t>            "frequency": "&lt;Specifies the time unit for data slice production. &gt;",</a:t>
              </a:r>
            </a:p>
            <a:p>
              <a:r>
                <a:rPr lang="en-GB" sz="1372" dirty="0">
                  <a:solidFill>
                    <a:srgbClr val="002050"/>
                  </a:solidFill>
                  <a:latin typeface="Segoe UI"/>
                </a:rPr>
                <a:t>            "interval": "&lt;Specifies the interval within the defined frequency.&gt;"</a:t>
              </a:r>
            </a:p>
            <a:p>
              <a:r>
                <a:rPr lang="en-GB" sz="1372" dirty="0">
                  <a:solidFill>
                    <a:srgbClr val="002050"/>
                  </a:solidFill>
                  <a:latin typeface="Segoe UI"/>
                </a:rPr>
                <a:t>        },</a:t>
              </a:r>
            </a:p>
          </p:txBody>
        </p:sp>
        <p:sp>
          <p:nvSpPr>
            <p:cNvPr id="27" name="Rectangle 26"/>
            <p:cNvSpPr/>
            <p:nvPr/>
          </p:nvSpPr>
          <p:spPr bwMode="ltGray">
            <a:xfrm>
              <a:off x="420112" y="5413140"/>
              <a:ext cx="2257347" cy="585695"/>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2353" kern="0" dirty="0">
                  <a:solidFill>
                    <a:srgbClr val="FFFF00"/>
                  </a:solidFill>
                  <a:latin typeface="Segoe UI"/>
                  <a:ea typeface="Segoe UI" pitchFamily="34" charset="0"/>
                  <a:cs typeface="Segoe UI" pitchFamily="34" charset="0"/>
                </a:rPr>
                <a:t>Availability</a:t>
              </a:r>
            </a:p>
          </p:txBody>
        </p:sp>
        <p:cxnSp>
          <p:nvCxnSpPr>
            <p:cNvPr id="55" name="Straight Arrow Connector 54"/>
            <p:cNvCxnSpPr>
              <a:stCxn id="27" idx="3"/>
            </p:cNvCxnSpPr>
            <p:nvPr/>
          </p:nvCxnSpPr>
          <p:spPr>
            <a:xfrm flipV="1">
              <a:off x="2677459" y="4697506"/>
              <a:ext cx="3024094" cy="1008482"/>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C183D7F6-B498-43B3-948B-1728B52AA6E4}">
                <adec:decorative xmlns:adec="http://schemas.microsoft.com/office/drawing/2017/decorative" val="1"/>
              </a:ext>
            </a:extLst>
          </p:cNvPr>
          <p:cNvGrpSpPr/>
          <p:nvPr/>
        </p:nvGrpSpPr>
        <p:grpSpPr>
          <a:xfrm>
            <a:off x="411854" y="5514827"/>
            <a:ext cx="11133554" cy="1146560"/>
            <a:chOff x="420112" y="5624914"/>
            <a:chExt cx="11356805" cy="1169551"/>
          </a:xfrm>
        </p:grpSpPr>
        <p:sp>
          <p:nvSpPr>
            <p:cNvPr id="15" name="Rectangle 14"/>
            <p:cNvSpPr/>
            <p:nvPr/>
          </p:nvSpPr>
          <p:spPr>
            <a:xfrm>
              <a:off x="5560267" y="5624914"/>
              <a:ext cx="6216650" cy="1169551"/>
            </a:xfrm>
            <a:prstGeom prst="rect">
              <a:avLst/>
            </a:prstGeom>
          </p:spPr>
          <p:txBody>
            <a:bodyPr wrap="square">
              <a:spAutoFit/>
            </a:bodyPr>
            <a:lstStyle/>
            <a:p>
              <a:r>
                <a:rPr lang="en-GB" sz="1372" dirty="0">
                  <a:solidFill>
                    <a:srgbClr val="002050"/>
                  </a:solidFill>
                  <a:latin typeface="Segoe UI"/>
                </a:rPr>
                <a:t> "</a:t>
              </a:r>
              <a:r>
                <a:rPr lang="en-GB" sz="1372" b="1" dirty="0">
                  <a:solidFill>
                    <a:srgbClr val="002050"/>
                  </a:solidFill>
                  <a:latin typeface="Segoe UI"/>
                </a:rPr>
                <a:t>policy</a:t>
              </a:r>
              <a:r>
                <a:rPr lang="en-GB" sz="1372" dirty="0">
                  <a:solidFill>
                    <a:srgbClr val="002050"/>
                  </a:solidFill>
                  <a:latin typeface="Segoe UI"/>
                </a:rPr>
                <a:t>":</a:t>
              </a:r>
            </a:p>
            <a:p>
              <a:r>
                <a:rPr lang="en-GB" sz="1372" dirty="0">
                  <a:solidFill>
                    <a:srgbClr val="002050"/>
                  </a:solidFill>
                  <a:latin typeface="Segoe UI"/>
                </a:rPr>
                <a:t>        {      </a:t>
              </a:r>
            </a:p>
            <a:p>
              <a:r>
                <a:rPr lang="en-GB" sz="1372" dirty="0">
                  <a:solidFill>
                    <a:srgbClr val="002050"/>
                  </a:solidFill>
                  <a:latin typeface="Segoe UI"/>
                </a:rPr>
                <a:t>        }</a:t>
              </a:r>
            </a:p>
            <a:p>
              <a:r>
                <a:rPr lang="en-GB" sz="1372" dirty="0">
                  <a:solidFill>
                    <a:srgbClr val="002050"/>
                  </a:solidFill>
                  <a:latin typeface="Segoe UI"/>
                </a:rPr>
                <a:t>    }</a:t>
              </a:r>
            </a:p>
            <a:p>
              <a:r>
                <a:rPr lang="en-GB" sz="1372" dirty="0">
                  <a:solidFill>
                    <a:srgbClr val="002050"/>
                  </a:solidFill>
                  <a:latin typeface="Segoe UI"/>
                </a:rPr>
                <a:t>}</a:t>
              </a:r>
              <a:endParaRPr lang="en-GB" sz="1372" dirty="0">
                <a:solidFill>
                  <a:srgbClr val="FFFFFF"/>
                </a:solidFill>
                <a:latin typeface="Segoe UI"/>
              </a:endParaRPr>
            </a:p>
          </p:txBody>
        </p:sp>
        <p:sp>
          <p:nvSpPr>
            <p:cNvPr id="28" name="Rectangle 27"/>
            <p:cNvSpPr/>
            <p:nvPr/>
          </p:nvSpPr>
          <p:spPr bwMode="ltGray">
            <a:xfrm>
              <a:off x="420112" y="6078166"/>
              <a:ext cx="2257347" cy="585695"/>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r>
                <a:rPr lang="en-US" sz="2353" kern="0" dirty="0">
                  <a:solidFill>
                    <a:srgbClr val="FFFF00"/>
                  </a:solidFill>
                  <a:latin typeface="Segoe UI"/>
                  <a:ea typeface="Segoe UI" pitchFamily="34" charset="0"/>
                  <a:cs typeface="Segoe UI" pitchFamily="34" charset="0"/>
                </a:rPr>
                <a:t>Policy</a:t>
              </a:r>
            </a:p>
          </p:txBody>
        </p:sp>
        <p:cxnSp>
          <p:nvCxnSpPr>
            <p:cNvPr id="57" name="Straight Arrow Connector 56"/>
            <p:cNvCxnSpPr>
              <a:stCxn id="28" idx="3"/>
            </p:cNvCxnSpPr>
            <p:nvPr/>
          </p:nvCxnSpPr>
          <p:spPr>
            <a:xfrm flipV="1">
              <a:off x="2677459" y="5761318"/>
              <a:ext cx="2882808" cy="609696"/>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68CB28F-BA4F-4E1F-9E42-10D9B0F5D955}"/>
              </a:ext>
              <a:ext uri="{C183D7F6-B498-43B3-948B-1728B52AA6E4}">
                <adec:decorative xmlns:adec="http://schemas.microsoft.com/office/drawing/2017/decorative" val="1"/>
              </a:ext>
            </a:extLst>
          </p:cNvPr>
          <p:cNvGrpSpPr/>
          <p:nvPr/>
        </p:nvGrpSpPr>
        <p:grpSpPr>
          <a:xfrm>
            <a:off x="6718784" y="2436277"/>
            <a:ext cx="2425911" cy="822948"/>
            <a:chOff x="9514244" y="124692"/>
            <a:chExt cx="2474556" cy="839450"/>
          </a:xfrm>
        </p:grpSpPr>
        <p:sp>
          <p:nvSpPr>
            <p:cNvPr id="3" name="Rectangle 2">
              <a:extLst>
                <a:ext uri="{FF2B5EF4-FFF2-40B4-BE49-F238E27FC236}">
                  <a16:creationId xmlns:a16="http://schemas.microsoft.com/office/drawing/2014/main" id="{5CC8E7B5-22FD-4D75-AAF2-7D552BF6D2BF}"/>
                </a:ext>
              </a:extLst>
            </p:cNvPr>
            <p:cNvSpPr/>
            <p:nvPr/>
          </p:nvSpPr>
          <p:spPr>
            <a:xfrm>
              <a:off x="9518252" y="124692"/>
              <a:ext cx="2470548" cy="369332"/>
            </a:xfrm>
            <a:prstGeom prst="rect">
              <a:avLst/>
            </a:prstGeom>
          </p:spPr>
          <p:txBody>
            <a:bodyPr wrap="none">
              <a:spAutoFit/>
            </a:bodyPr>
            <a:lstStyle/>
            <a:p>
              <a:r>
                <a:rPr lang="en-GB" dirty="0">
                  <a:solidFill>
                    <a:srgbClr val="002050"/>
                  </a:solidFill>
                  <a:latin typeface="Segoe UI"/>
                </a:rPr>
                <a:t>AzureSqlLinkedService</a:t>
              </a:r>
              <a:endParaRPr lang="en-GB" dirty="0">
                <a:solidFill>
                  <a:srgbClr val="FFFFFF"/>
                </a:solidFill>
                <a:latin typeface="Segoe UI"/>
              </a:endParaRPr>
            </a:p>
          </p:txBody>
        </p:sp>
        <p:sp>
          <p:nvSpPr>
            <p:cNvPr id="4" name="Rectangle 3">
              <a:extLst>
                <a:ext uri="{FF2B5EF4-FFF2-40B4-BE49-F238E27FC236}">
                  <a16:creationId xmlns:a16="http://schemas.microsoft.com/office/drawing/2014/main" id="{61031CB8-6069-418C-86A2-2FBD071ED9E5}"/>
                </a:ext>
              </a:extLst>
            </p:cNvPr>
            <p:cNvSpPr/>
            <p:nvPr/>
          </p:nvSpPr>
          <p:spPr>
            <a:xfrm>
              <a:off x="9514244" y="594810"/>
              <a:ext cx="2355325" cy="369332"/>
            </a:xfrm>
            <a:prstGeom prst="rect">
              <a:avLst/>
            </a:prstGeom>
          </p:spPr>
          <p:txBody>
            <a:bodyPr wrap="none">
              <a:spAutoFit/>
            </a:bodyPr>
            <a:lstStyle/>
            <a:p>
              <a:r>
                <a:rPr lang="en-GB" dirty="0">
                  <a:solidFill>
                    <a:srgbClr val="002050"/>
                  </a:solidFill>
                  <a:latin typeface="Segoe UI"/>
                </a:rPr>
                <a:t>StorageLinkedService</a:t>
              </a:r>
              <a:endParaRPr lang="en-GB" dirty="0">
                <a:solidFill>
                  <a:srgbClr val="FFFFFF"/>
                </a:solidFill>
                <a:latin typeface="Segoe UI"/>
              </a:endParaRPr>
            </a:p>
          </p:txBody>
        </p:sp>
      </p:grpSp>
    </p:spTree>
    <p:extLst>
      <p:ext uri="{BB962C8B-B14F-4D97-AF65-F5344CB8AC3E}">
        <p14:creationId xmlns:p14="http://schemas.microsoft.com/office/powerpoint/2010/main" val="39941152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500"/>
                                        <p:tgtEl>
                                          <p:spTgt spid="6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Freeform: Shape 96"/>
          <p:cNvSpPr/>
          <p:nvPr/>
        </p:nvSpPr>
        <p:spPr>
          <a:xfrm>
            <a:off x="4441200" y="4988214"/>
            <a:ext cx="7369800" cy="1412585"/>
          </a:xfrm>
          <a:custGeom>
            <a:avLst/>
            <a:gdLst>
              <a:gd name="connsiteX0" fmla="*/ 0 w 7369800"/>
              <a:gd name="connsiteY0" fmla="*/ 0 h 1412585"/>
              <a:gd name="connsiteX1" fmla="*/ 7369800 w 7369800"/>
              <a:gd name="connsiteY1" fmla="*/ 0 h 1412585"/>
              <a:gd name="connsiteX2" fmla="*/ 7369800 w 7369800"/>
              <a:gd name="connsiteY2" fmla="*/ 1412584 h 1412585"/>
              <a:gd name="connsiteX3" fmla="*/ 843087 w 7369800"/>
              <a:gd name="connsiteY3" fmla="*/ 1412584 h 1412585"/>
              <a:gd name="connsiteX4" fmla="*/ 843087 w 7369800"/>
              <a:gd name="connsiteY4" fmla="*/ 1412585 h 1412585"/>
              <a:gd name="connsiteX5" fmla="*/ 346786 w 7369800"/>
              <a:gd name="connsiteY5" fmla="*/ 1412585 h 1412585"/>
              <a:gd name="connsiteX6" fmla="*/ 0 w 7369800"/>
              <a:gd name="connsiteY6" fmla="*/ 0 h 141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9800" h="1412585">
                <a:moveTo>
                  <a:pt x="0" y="0"/>
                </a:moveTo>
                <a:lnTo>
                  <a:pt x="7369800" y="0"/>
                </a:lnTo>
                <a:lnTo>
                  <a:pt x="7369800" y="1412584"/>
                </a:lnTo>
                <a:lnTo>
                  <a:pt x="843087" y="1412584"/>
                </a:lnTo>
                <a:lnTo>
                  <a:pt x="843087" y="1412585"/>
                </a:lnTo>
                <a:lnTo>
                  <a:pt x="346786" y="1412585"/>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defTabSz="932472" fontAlgn="base">
              <a:spcBef>
                <a:spcPts val="600"/>
              </a:spcBef>
              <a:spcAft>
                <a:spcPct val="0"/>
              </a:spcAft>
              <a:defRPr/>
            </a:pPr>
            <a:endParaRPr lang="en-US" kern="0" dirty="0">
              <a:solidFill>
                <a:srgbClr val="505050"/>
              </a:solidFill>
              <a:latin typeface="Segoe UI"/>
              <a:cs typeface="Segoe UI Light" panose="020B0502040204020203" pitchFamily="34" charset="0"/>
            </a:endParaRPr>
          </a:p>
          <a:p>
            <a:pPr defTabSz="932472" fontAlgn="base">
              <a:spcBef>
                <a:spcPts val="600"/>
              </a:spcBef>
              <a:spcAft>
                <a:spcPct val="0"/>
              </a:spcAft>
              <a:defRPr/>
            </a:pPr>
            <a:r>
              <a:rPr lang="en-US" kern="0" dirty="0">
                <a:solidFill>
                  <a:srgbClr val="505050"/>
                </a:solidFill>
                <a:latin typeface="Segoe UI"/>
                <a:cs typeface="Segoe UI Light" panose="020B0502040204020203" pitchFamily="34" charset="0"/>
              </a:rPr>
              <a:t>Control flow </a:t>
            </a:r>
            <a:r>
              <a:rPr lang="en-US" b="1" kern="0" dirty="0">
                <a:solidFill>
                  <a:srgbClr val="505050"/>
                </a:solidFill>
                <a:latin typeface="Segoe UI"/>
                <a:cs typeface="Segoe UI Light" panose="020B0502040204020203" pitchFamily="34" charset="0"/>
              </a:rPr>
              <a:t>orchestrate pipeline activities </a:t>
            </a:r>
            <a:r>
              <a:rPr lang="en-US" kern="0" dirty="0">
                <a:solidFill>
                  <a:srgbClr val="505050"/>
                </a:solidFill>
                <a:latin typeface="Segoe UI"/>
                <a:cs typeface="Segoe UI Light" panose="020B0502040204020203" pitchFamily="34" charset="0"/>
              </a:rPr>
              <a:t>that includes chaining activities in a sequence, branching, defining parameters at the pipeline level, and passing arguments while invoking the pipeline on-demand or from a trigger</a:t>
            </a:r>
          </a:p>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IN"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sp>
        <p:nvSpPr>
          <p:cNvPr id="88" name="Freeform: Shape 87"/>
          <p:cNvSpPr/>
          <p:nvPr/>
        </p:nvSpPr>
        <p:spPr>
          <a:xfrm>
            <a:off x="380999" y="4988215"/>
            <a:ext cx="4293357" cy="1412585"/>
          </a:xfrm>
          <a:custGeom>
            <a:avLst/>
            <a:gdLst>
              <a:gd name="connsiteX0" fmla="*/ 0 w 4293357"/>
              <a:gd name="connsiteY0" fmla="*/ 0 h 1412585"/>
              <a:gd name="connsiteX1" fmla="*/ 3944467 w 4293357"/>
              <a:gd name="connsiteY1" fmla="*/ 0 h 1412585"/>
              <a:gd name="connsiteX2" fmla="*/ 4293357 w 4293357"/>
              <a:gd name="connsiteY2" fmla="*/ 1412585 h 1412585"/>
              <a:gd name="connsiteX3" fmla="*/ 0 w 4293357"/>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4293357" h="1412585">
                <a:moveTo>
                  <a:pt x="0" y="0"/>
                </a:moveTo>
                <a:lnTo>
                  <a:pt x="3944467" y="0"/>
                </a:lnTo>
                <a:lnTo>
                  <a:pt x="4293357" y="1412585"/>
                </a:lnTo>
                <a:lnTo>
                  <a:pt x="0" y="14125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rPr>
              <a:t>Control Activities</a:t>
            </a: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00" name="Freeform: Shape 99"/>
          <p:cNvSpPr/>
          <p:nvPr/>
        </p:nvSpPr>
        <p:spPr>
          <a:xfrm>
            <a:off x="4065858" y="3459307"/>
            <a:ext cx="7745142" cy="1412585"/>
          </a:xfrm>
          <a:custGeom>
            <a:avLst/>
            <a:gdLst>
              <a:gd name="connsiteX0" fmla="*/ 0 w 7745142"/>
              <a:gd name="connsiteY0" fmla="*/ 0 h 1412585"/>
              <a:gd name="connsiteX1" fmla="*/ 7745142 w 7745142"/>
              <a:gd name="connsiteY1" fmla="*/ 0 h 1412585"/>
              <a:gd name="connsiteX2" fmla="*/ 7745142 w 7745142"/>
              <a:gd name="connsiteY2" fmla="*/ 1412585 h 1412585"/>
              <a:gd name="connsiteX3" fmla="*/ 346786 w 7745142"/>
              <a:gd name="connsiteY3" fmla="*/ 1412585 h 1412585"/>
              <a:gd name="connsiteX4" fmla="*/ 0 w 7745142"/>
              <a:gd name="connsiteY4" fmla="*/ 0 h 141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142" h="1412585">
                <a:moveTo>
                  <a:pt x="0" y="0"/>
                </a:moveTo>
                <a:lnTo>
                  <a:pt x="7745142" y="0"/>
                </a:lnTo>
                <a:lnTo>
                  <a:pt x="7745142" y="1412585"/>
                </a:lnTo>
                <a:lnTo>
                  <a:pt x="346786" y="1412585"/>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defTabSz="932472" fontAlgn="base">
              <a:spcBef>
                <a:spcPts val="600"/>
              </a:spcBef>
              <a:spcAft>
                <a:spcPct val="0"/>
              </a:spcAft>
              <a:defRPr/>
            </a:pPr>
            <a:endParaRPr lang="en-US" kern="0" dirty="0">
              <a:solidFill>
                <a:srgbClr val="505050"/>
              </a:solidFill>
              <a:latin typeface="Segoe UI"/>
              <a:cs typeface="Segoe UI Light" panose="020B0502040204020203" pitchFamily="34" charset="0"/>
            </a:endParaRPr>
          </a:p>
          <a:p>
            <a:pPr defTabSz="932472" fontAlgn="base">
              <a:spcBef>
                <a:spcPts val="600"/>
              </a:spcBef>
              <a:spcAft>
                <a:spcPct val="0"/>
              </a:spcAft>
              <a:defRPr/>
            </a:pPr>
            <a:r>
              <a:rPr lang="en-US" kern="0" dirty="0">
                <a:solidFill>
                  <a:srgbClr val="505050"/>
                </a:solidFill>
                <a:latin typeface="Segoe UI"/>
                <a:cs typeface="Segoe UI Light" panose="020B0502040204020203" pitchFamily="34" charset="0"/>
              </a:rPr>
              <a:t>Data transformation activities </a:t>
            </a:r>
            <a:r>
              <a:rPr lang="en-US" b="1" kern="0" dirty="0">
                <a:solidFill>
                  <a:srgbClr val="505050"/>
                </a:solidFill>
                <a:latin typeface="Segoe UI"/>
                <a:cs typeface="Segoe UI Light" panose="020B0502040204020203" pitchFamily="34" charset="0"/>
              </a:rPr>
              <a:t>use compute resource </a:t>
            </a:r>
            <a:r>
              <a:rPr lang="en-US" kern="0" dirty="0">
                <a:solidFill>
                  <a:srgbClr val="505050"/>
                </a:solidFill>
                <a:latin typeface="Segoe UI"/>
                <a:cs typeface="Segoe UI Light" panose="020B0502040204020203" pitchFamily="34" charset="0"/>
              </a:rPr>
              <a:t>to change or enhance data through transformation, or it can call a compute resource to perform an analysis of the data.</a:t>
            </a:r>
          </a:p>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IN"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sp>
        <p:nvSpPr>
          <p:cNvPr id="87" name="Freeform: Shape 86"/>
          <p:cNvSpPr/>
          <p:nvPr/>
        </p:nvSpPr>
        <p:spPr>
          <a:xfrm>
            <a:off x="380999" y="3459307"/>
            <a:ext cx="3915736" cy="1412585"/>
          </a:xfrm>
          <a:custGeom>
            <a:avLst/>
            <a:gdLst>
              <a:gd name="connsiteX0" fmla="*/ 0 w 3915736"/>
              <a:gd name="connsiteY0" fmla="*/ 0 h 1412585"/>
              <a:gd name="connsiteX1" fmla="*/ 3566846 w 3915736"/>
              <a:gd name="connsiteY1" fmla="*/ 0 h 1412585"/>
              <a:gd name="connsiteX2" fmla="*/ 3915736 w 3915736"/>
              <a:gd name="connsiteY2" fmla="*/ 1412585 h 1412585"/>
              <a:gd name="connsiteX3" fmla="*/ 0 w 3915736"/>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3915736" h="1412585">
                <a:moveTo>
                  <a:pt x="0" y="0"/>
                </a:moveTo>
                <a:lnTo>
                  <a:pt x="3566846" y="0"/>
                </a:lnTo>
                <a:lnTo>
                  <a:pt x="3915736" y="1412585"/>
                </a:lnTo>
                <a:lnTo>
                  <a:pt x="0" y="141258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Aft>
                <a:spcPct val="0"/>
              </a:spcAft>
              <a:defRPr/>
            </a:pPr>
            <a:endParaRPr lang="en-IN" sz="2400" kern="0" dirty="0">
              <a:solidFill>
                <a:prstClr val="white"/>
              </a:solidFill>
              <a:latin typeface="Segoe UI Light"/>
              <a:cs typeface="Segoe UI" pitchFamily="34" charset="0"/>
            </a:endParaRPr>
          </a:p>
          <a:p>
            <a:pPr defTabSz="932472" fontAlgn="base">
              <a:spcAft>
                <a:spcPct val="0"/>
              </a:spcAft>
              <a:defRPr/>
            </a:pPr>
            <a:r>
              <a:rPr lang="en-GB" sz="2400" kern="0" dirty="0">
                <a:solidFill>
                  <a:prstClr val="white"/>
                </a:solidFill>
                <a:latin typeface="Segoe UI Light"/>
                <a:cs typeface="Segoe UI" pitchFamily="34" charset="0"/>
              </a:rPr>
              <a:t>Data transformation activities</a:t>
            </a: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03" name="Freeform: Shape 102"/>
          <p:cNvSpPr/>
          <p:nvPr/>
        </p:nvSpPr>
        <p:spPr>
          <a:xfrm>
            <a:off x="3690516" y="1930399"/>
            <a:ext cx="8120485" cy="1412586"/>
          </a:xfrm>
          <a:custGeom>
            <a:avLst/>
            <a:gdLst>
              <a:gd name="connsiteX0" fmla="*/ 0 w 8120485"/>
              <a:gd name="connsiteY0" fmla="*/ 0 h 1412586"/>
              <a:gd name="connsiteX1" fmla="*/ 424285 w 8120485"/>
              <a:gd name="connsiteY1" fmla="*/ 0 h 1412586"/>
              <a:gd name="connsiteX2" fmla="*/ 7345785 w 8120485"/>
              <a:gd name="connsiteY2" fmla="*/ 0 h 1412586"/>
              <a:gd name="connsiteX3" fmla="*/ 8120485 w 8120485"/>
              <a:gd name="connsiteY3" fmla="*/ 0 h 1412586"/>
              <a:gd name="connsiteX4" fmla="*/ 8120485 w 8120485"/>
              <a:gd name="connsiteY4" fmla="*/ 1412586 h 1412586"/>
              <a:gd name="connsiteX5" fmla="*/ 346786 w 8120485"/>
              <a:gd name="connsiteY5" fmla="*/ 1412586 h 1412586"/>
              <a:gd name="connsiteX6" fmla="*/ 0 w 8120485"/>
              <a:gd name="connsiteY6" fmla="*/ 0 h 141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0485" h="1412586">
                <a:moveTo>
                  <a:pt x="0" y="0"/>
                </a:moveTo>
                <a:lnTo>
                  <a:pt x="424285" y="0"/>
                </a:lnTo>
                <a:lnTo>
                  <a:pt x="7345785" y="0"/>
                </a:lnTo>
                <a:lnTo>
                  <a:pt x="8120485" y="0"/>
                </a:lnTo>
                <a:lnTo>
                  <a:pt x="8120485" y="1412586"/>
                </a:lnTo>
                <a:lnTo>
                  <a:pt x="346786" y="14125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defTabSz="932472" fontAlgn="base">
              <a:spcBef>
                <a:spcPts val="600"/>
              </a:spcBef>
              <a:spcAft>
                <a:spcPct val="0"/>
              </a:spcAft>
              <a:defRPr/>
            </a:pPr>
            <a:endParaRPr lang="en-US" kern="0" dirty="0">
              <a:solidFill>
                <a:srgbClr val="505050"/>
              </a:solidFill>
              <a:latin typeface="Segoe UI"/>
              <a:cs typeface="Segoe UI Light" panose="020B0502040204020203" pitchFamily="34" charset="0"/>
            </a:endParaRPr>
          </a:p>
          <a:p>
            <a:pPr defTabSz="932472" fontAlgn="base">
              <a:spcBef>
                <a:spcPts val="600"/>
              </a:spcBef>
              <a:spcAft>
                <a:spcPct val="0"/>
              </a:spcAft>
              <a:defRPr/>
            </a:pPr>
            <a:r>
              <a:rPr lang="en-US" kern="0" dirty="0">
                <a:solidFill>
                  <a:srgbClr val="505050"/>
                </a:solidFill>
                <a:latin typeface="Segoe UI"/>
                <a:cs typeface="Segoe UI Light" panose="020B0502040204020203" pitchFamily="34" charset="0"/>
              </a:rPr>
              <a:t>Data movement activities simply move data from one data store to another. A common example of this is in using the </a:t>
            </a:r>
            <a:r>
              <a:rPr lang="en-US" b="1" kern="0" dirty="0">
                <a:solidFill>
                  <a:srgbClr val="505050"/>
                </a:solidFill>
                <a:latin typeface="Segoe UI"/>
                <a:cs typeface="Segoe UI Light" panose="020B0502040204020203" pitchFamily="34" charset="0"/>
              </a:rPr>
              <a:t>Copy Activity</a:t>
            </a:r>
            <a:r>
              <a:rPr lang="en-US" kern="0" dirty="0">
                <a:solidFill>
                  <a:srgbClr val="505050"/>
                </a:solidFill>
                <a:latin typeface="Segoe UI"/>
                <a:cs typeface="Segoe UI Light" panose="020B0502040204020203" pitchFamily="34" charset="0"/>
              </a:rPr>
              <a:t>.</a:t>
            </a:r>
          </a:p>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IN"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sp>
        <p:nvSpPr>
          <p:cNvPr id="86" name="Freeform: Shape 85"/>
          <p:cNvSpPr/>
          <p:nvPr/>
        </p:nvSpPr>
        <p:spPr>
          <a:xfrm>
            <a:off x="380999" y="1930400"/>
            <a:ext cx="3538116" cy="1412585"/>
          </a:xfrm>
          <a:custGeom>
            <a:avLst/>
            <a:gdLst>
              <a:gd name="connsiteX0" fmla="*/ 0 w 3538116"/>
              <a:gd name="connsiteY0" fmla="*/ 0 h 1412585"/>
              <a:gd name="connsiteX1" fmla="*/ 3189225 w 3538116"/>
              <a:gd name="connsiteY1" fmla="*/ 0 h 1412585"/>
              <a:gd name="connsiteX2" fmla="*/ 3538116 w 3538116"/>
              <a:gd name="connsiteY2" fmla="*/ 1412585 h 1412585"/>
              <a:gd name="connsiteX3" fmla="*/ 0 w 3538116"/>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3538116" h="1412585">
                <a:moveTo>
                  <a:pt x="0" y="0"/>
                </a:moveTo>
                <a:lnTo>
                  <a:pt x="3189225" y="0"/>
                </a:lnTo>
                <a:lnTo>
                  <a:pt x="3538116" y="1412585"/>
                </a:lnTo>
                <a:lnTo>
                  <a:pt x="0" y="141258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Aft>
                <a:spcPct val="0"/>
              </a:spcAft>
              <a:defRPr/>
            </a:pPr>
            <a:endParaRPr lang="en-IN" sz="2400" kern="0" dirty="0">
              <a:solidFill>
                <a:prstClr val="white"/>
              </a:solidFill>
              <a:latin typeface="Segoe UI Light"/>
              <a:cs typeface="Segoe UI" pitchFamily="34" charset="0"/>
            </a:endParaRPr>
          </a:p>
          <a:p>
            <a:pPr defTabSz="932472" fontAlgn="base">
              <a:spcAft>
                <a:spcPct val="0"/>
              </a:spcAft>
              <a:defRPr/>
            </a:pPr>
            <a:r>
              <a:rPr lang="en-GB" sz="2400" kern="0" dirty="0">
                <a:solidFill>
                  <a:prstClr val="white"/>
                </a:solidFill>
                <a:latin typeface="Segoe UI Light"/>
                <a:cs typeface="Segoe UI" pitchFamily="34" charset="0"/>
              </a:rPr>
              <a:t>Data movement activities</a:t>
            </a: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20" name="Text Placeholder 4"/>
          <p:cNvSpPr txBox="1">
            <a:spLocks/>
          </p:cNvSpPr>
          <p:nvPr/>
        </p:nvSpPr>
        <p:spPr>
          <a:xfrm>
            <a:off x="361950" y="1074656"/>
            <a:ext cx="11430000" cy="7386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Activities within Azure Data Factory defines the actions that will be performed on the data and there are three categories including:</a:t>
            </a:r>
          </a:p>
        </p:txBody>
      </p:sp>
      <p:sp>
        <p:nvSpPr>
          <p:cNvPr id="39" name="Title 1"/>
          <p:cNvSpPr>
            <a:spLocks noGrp="1"/>
          </p:cNvSpPr>
          <p:nvPr>
            <p:ph type="title"/>
          </p:nvPr>
        </p:nvSpPr>
        <p:spPr/>
        <p:txBody>
          <a:bodyPr/>
          <a:lstStyle/>
          <a:p>
            <a:r>
              <a:rPr lang="en-GB" sz="4000" dirty="0"/>
              <a:t>Data Factory Activities</a:t>
            </a:r>
            <a:br>
              <a:rPr lang="en-GB" dirty="0"/>
            </a:br>
            <a:endParaRPr lang="en-US" sz="4000" dirty="0"/>
          </a:p>
        </p:txBody>
      </p:sp>
    </p:spTree>
    <p:extLst>
      <p:ext uri="{BB962C8B-B14F-4D97-AF65-F5344CB8AC3E}">
        <p14:creationId xmlns:p14="http://schemas.microsoft.com/office/powerpoint/2010/main" val="405680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b="1" dirty="0"/>
              <a:t>Control activities </a:t>
            </a:r>
            <a:endParaRPr lang="en-US" dirty="0"/>
          </a:p>
        </p:txBody>
      </p:sp>
      <p:sp>
        <p:nvSpPr>
          <p:cNvPr id="3" name="Rectangle 2">
            <a:extLst>
              <a:ext uri="{FF2B5EF4-FFF2-40B4-BE49-F238E27FC236}">
                <a16:creationId xmlns:a16="http://schemas.microsoft.com/office/drawing/2014/main" id="{3930F860-370F-4990-85FC-29975C972914}"/>
              </a:ext>
            </a:extLst>
          </p:cNvPr>
          <p:cNvSpPr/>
          <p:nvPr/>
        </p:nvSpPr>
        <p:spPr>
          <a:xfrm>
            <a:off x="471466" y="1280382"/>
            <a:ext cx="6663112" cy="3539430"/>
          </a:xfrm>
          <a:prstGeom prst="rect">
            <a:avLst/>
          </a:prstGeom>
        </p:spPr>
        <p:txBody>
          <a:bodyPr wrap="square">
            <a:spAutoFit/>
          </a:bodyPr>
          <a:lstStyle/>
          <a:p>
            <a:pPr marL="285750" indent="-285750">
              <a:buFont typeface="Arial" panose="020B0604020202020204" pitchFamily="34" charset="0"/>
              <a:buChar char="•"/>
            </a:pPr>
            <a:r>
              <a:rPr lang="en-US" sz="2800" dirty="0"/>
              <a:t>Execute Pipeline Activity</a:t>
            </a:r>
          </a:p>
          <a:p>
            <a:pPr marL="285750" indent="-285750">
              <a:buFont typeface="Arial" panose="020B0604020202020204" pitchFamily="34" charset="0"/>
              <a:buChar char="•"/>
            </a:pPr>
            <a:r>
              <a:rPr lang="en-US" sz="2800" dirty="0" err="1"/>
              <a:t>ForEachActivity</a:t>
            </a:r>
            <a:endParaRPr lang="en-US" sz="2800" dirty="0"/>
          </a:p>
          <a:p>
            <a:pPr marL="285750" indent="-285750">
              <a:buFont typeface="Arial" panose="020B0604020202020204" pitchFamily="34" charset="0"/>
              <a:buChar char="•"/>
            </a:pPr>
            <a:r>
              <a:rPr lang="en-US" sz="2800" dirty="0" err="1"/>
              <a:t>WebActivity</a:t>
            </a:r>
            <a:endParaRPr lang="en-US" sz="2800" dirty="0"/>
          </a:p>
          <a:p>
            <a:pPr marL="285750" indent="-285750">
              <a:buFont typeface="Arial" panose="020B0604020202020204" pitchFamily="34" charset="0"/>
              <a:buChar char="•"/>
            </a:pPr>
            <a:r>
              <a:rPr lang="en-US" sz="2800" dirty="0"/>
              <a:t>Lookup Activity</a:t>
            </a:r>
          </a:p>
          <a:p>
            <a:pPr marL="285750" indent="-285750">
              <a:buFont typeface="Arial" panose="020B0604020202020204" pitchFamily="34" charset="0"/>
              <a:buChar char="•"/>
            </a:pPr>
            <a:r>
              <a:rPr lang="en-US" sz="2800" dirty="0"/>
              <a:t>Get Metadata Activity</a:t>
            </a:r>
          </a:p>
          <a:p>
            <a:pPr marL="285750" indent="-285750">
              <a:buFont typeface="Arial" panose="020B0604020202020204" pitchFamily="34" charset="0"/>
              <a:buChar char="•"/>
            </a:pPr>
            <a:r>
              <a:rPr lang="en-US" sz="2800" dirty="0"/>
              <a:t>Until Activity</a:t>
            </a:r>
          </a:p>
          <a:p>
            <a:pPr marL="285750" indent="-285750">
              <a:buFont typeface="Arial" panose="020B0604020202020204" pitchFamily="34" charset="0"/>
              <a:buChar char="•"/>
            </a:pPr>
            <a:r>
              <a:rPr lang="en-US" sz="2800" dirty="0"/>
              <a:t>If Condition Activity</a:t>
            </a:r>
          </a:p>
          <a:p>
            <a:pPr marL="285750" indent="-285750">
              <a:buFont typeface="Arial" panose="020B0604020202020204" pitchFamily="34" charset="0"/>
              <a:buChar char="•"/>
            </a:pPr>
            <a:r>
              <a:rPr lang="en-US" sz="2800" dirty="0"/>
              <a:t>Wait Activity</a:t>
            </a:r>
          </a:p>
        </p:txBody>
      </p:sp>
    </p:spTree>
    <p:extLst>
      <p:ext uri="{BB962C8B-B14F-4D97-AF65-F5344CB8AC3E}">
        <p14:creationId xmlns:p14="http://schemas.microsoft.com/office/powerpoint/2010/main" val="319357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95868" y="81406"/>
            <a:ext cx="11650882" cy="1106849"/>
          </a:xfrm>
          <a:prstGeom prst="rect">
            <a:avLst/>
          </a:prstGeom>
          <a:noFill/>
          <a:ln>
            <a:noFill/>
            <a:prstDash/>
          </a:ln>
          <a:effectLst/>
        </p:spPr>
        <p:txBody>
          <a:bodyPr rot="0" spcFirstLastPara="0" vertOverflow="overflow" horzOverflow="overflow" vert="horz" wrap="square" lIns="182854" tIns="45713" rIns="182854" bIns="45713" numCol="1" spcCol="0" rtlCol="0" fromWordArt="0" anchor="t" anchorCtr="0" forceAA="0" compatLnSpc="1">
            <a:prstTxWarp prst="textNoShape">
              <a:avLst/>
            </a:prstTxWarp>
            <a:noAutofit/>
          </a:bodyPr>
          <a:lstStyle>
            <a:lvl1pPr defTabSz="896157">
              <a:spcBef>
                <a:spcPct val="0"/>
              </a:spcBef>
              <a:buNone/>
              <a:defRPr sz="4705">
                <a:gradFill>
                  <a:gsLst>
                    <a:gs pos="0">
                      <a:schemeClr val="tx1"/>
                    </a:gs>
                    <a:gs pos="100000">
                      <a:schemeClr val="tx1"/>
                    </a:gs>
                  </a:gsLst>
                  <a:lin ang="5400000" scaled="0"/>
                </a:gradFill>
                <a:latin typeface="+mj-lt"/>
                <a:ea typeface="+mj-ea"/>
                <a:cs typeface="+mj-cs"/>
              </a:defRPr>
            </a:lvl1pPr>
          </a:lstStyle>
          <a:p>
            <a:pPr marL="0" marR="0" lvl="0" indent="0" algn="l" defTabSz="895985" rtl="0" eaLnBrk="1" fontAlgn="auto" latinLnBrk="0" hangingPunct="1">
              <a:lnSpc>
                <a:spcPct val="100000"/>
              </a:lnSpc>
              <a:spcBef>
                <a:spcPct val="0"/>
              </a:spcBef>
              <a:spcAft>
                <a:spcPts val="0"/>
              </a:spcAft>
              <a:buClrTx/>
              <a:buSzTx/>
              <a:buFontTx/>
              <a:buNone/>
              <a:tabLst/>
              <a:defRPr/>
            </a:pPr>
            <a:r>
              <a:rPr kumimoji="0" lang="en-US" sz="4705" b="0" i="0" u="none" strike="noStrike" kern="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Pipelines</a:t>
            </a:r>
            <a:r>
              <a:rPr kumimoji="0" lang="en-US" sz="4704" b="0" i="0" u="none" strike="noStrike" kern="0" cap="none" spc="0" normalizeH="0" baseline="0" noProof="0" dirty="0">
                <a:ln>
                  <a:noFill/>
                </a:ln>
                <a:solidFill>
                  <a:srgbClr val="00B0F0"/>
                </a:solidFill>
                <a:effectLst/>
                <a:uLnTx/>
                <a:uFillTx/>
                <a:latin typeface="Segoe UI Light"/>
                <a:ea typeface="+mj-ea"/>
                <a:cs typeface="+mj-cs"/>
              </a:rPr>
              <a:t> </a:t>
            </a:r>
          </a:p>
        </p:txBody>
      </p:sp>
      <p:sp>
        <p:nvSpPr>
          <p:cNvPr id="3" name="Rectangle 2"/>
          <p:cNvSpPr/>
          <p:nvPr/>
        </p:nvSpPr>
        <p:spPr>
          <a:xfrm>
            <a:off x="2047255" y="1232787"/>
            <a:ext cx="8555286" cy="512935"/>
          </a:xfrm>
          <a:prstGeom prst="rect">
            <a:avLst/>
          </a:prstGeom>
        </p:spPr>
        <p:txBody>
          <a:bodyPr wrap="square">
            <a:spAutoFit/>
          </a:bodyPr>
          <a:lstStyle/>
          <a:p>
            <a:r>
              <a:rPr lang="en-US" sz="2745" b="1" dirty="0">
                <a:solidFill>
                  <a:srgbClr val="002050"/>
                </a:solidFill>
                <a:latin typeface="Segoe UI"/>
              </a:rPr>
              <a:t>Pipeline</a:t>
            </a:r>
            <a:r>
              <a:rPr lang="en-US" sz="2745" dirty="0">
                <a:solidFill>
                  <a:srgbClr val="002050"/>
                </a:solidFill>
                <a:latin typeface="Segoe UI"/>
              </a:rPr>
              <a:t> is a grouping of logically related </a:t>
            </a:r>
            <a:r>
              <a:rPr lang="en-US" sz="2745" b="1" dirty="0">
                <a:solidFill>
                  <a:srgbClr val="002050"/>
                </a:solidFill>
                <a:latin typeface="Segoe UI"/>
              </a:rPr>
              <a:t>activities</a:t>
            </a:r>
            <a:r>
              <a:rPr lang="en-US" sz="2745" dirty="0">
                <a:solidFill>
                  <a:srgbClr val="002050"/>
                </a:solidFill>
                <a:latin typeface="Segoe UI"/>
              </a:rPr>
              <a:t>.</a:t>
            </a:r>
            <a:endParaRPr lang="en-GB" sz="2745" dirty="0">
              <a:solidFill>
                <a:srgbClr val="002050"/>
              </a:solidFill>
              <a:latin typeface="Segoe UI"/>
            </a:endParaRPr>
          </a:p>
        </p:txBody>
      </p:sp>
      <p:sp>
        <p:nvSpPr>
          <p:cNvPr id="4" name="Rectangle 3">
            <a:extLst>
              <a:ext uri="{FF2B5EF4-FFF2-40B4-BE49-F238E27FC236}">
                <a16:creationId xmlns:a16="http://schemas.microsoft.com/office/drawing/2014/main" id="{AC5CDE84-C34C-4AD2-BF6E-348136F83794}"/>
              </a:ext>
            </a:extLst>
          </p:cNvPr>
          <p:cNvSpPr/>
          <p:nvPr/>
        </p:nvSpPr>
        <p:spPr>
          <a:xfrm>
            <a:off x="959179" y="1997454"/>
            <a:ext cx="10459419" cy="512935"/>
          </a:xfrm>
          <a:prstGeom prst="rect">
            <a:avLst/>
          </a:prstGeom>
        </p:spPr>
        <p:txBody>
          <a:bodyPr wrap="square">
            <a:spAutoFit/>
          </a:bodyPr>
          <a:lstStyle/>
          <a:p>
            <a:r>
              <a:rPr lang="en-US" sz="2745" b="1" dirty="0">
                <a:solidFill>
                  <a:srgbClr val="002050"/>
                </a:solidFill>
                <a:latin typeface="Segoe UI"/>
              </a:rPr>
              <a:t>Pipeline</a:t>
            </a:r>
            <a:r>
              <a:rPr lang="en-US" sz="2745" dirty="0">
                <a:solidFill>
                  <a:srgbClr val="002050"/>
                </a:solidFill>
                <a:latin typeface="Segoe UI"/>
              </a:rPr>
              <a:t> can be </a:t>
            </a:r>
            <a:r>
              <a:rPr lang="en-US" sz="2745" b="1" dirty="0">
                <a:solidFill>
                  <a:srgbClr val="002050"/>
                </a:solidFill>
                <a:latin typeface="Segoe UI"/>
              </a:rPr>
              <a:t>scheduled</a:t>
            </a:r>
            <a:r>
              <a:rPr lang="en-US" sz="2745" dirty="0">
                <a:solidFill>
                  <a:srgbClr val="002050"/>
                </a:solidFill>
                <a:latin typeface="Segoe UI"/>
              </a:rPr>
              <a:t> so the activities within it get </a:t>
            </a:r>
            <a:r>
              <a:rPr lang="en-US" sz="2745" b="1" dirty="0">
                <a:solidFill>
                  <a:srgbClr val="002050"/>
                </a:solidFill>
                <a:latin typeface="Segoe UI"/>
              </a:rPr>
              <a:t>executed</a:t>
            </a:r>
            <a:r>
              <a:rPr lang="en-US" sz="2745" dirty="0">
                <a:solidFill>
                  <a:srgbClr val="002050"/>
                </a:solidFill>
                <a:latin typeface="Segoe UI"/>
              </a:rPr>
              <a:t>.</a:t>
            </a:r>
            <a:endParaRPr lang="en-GB" sz="2745" dirty="0">
              <a:solidFill>
                <a:srgbClr val="002050"/>
              </a:solidFill>
              <a:latin typeface="Segoe UI"/>
            </a:endParaRPr>
          </a:p>
        </p:txBody>
      </p:sp>
      <p:sp>
        <p:nvSpPr>
          <p:cNvPr id="5" name="Rectangle 4">
            <a:extLst>
              <a:ext uri="{FF2B5EF4-FFF2-40B4-BE49-F238E27FC236}">
                <a16:creationId xmlns:a16="http://schemas.microsoft.com/office/drawing/2014/main" id="{1A28DA9B-F5B4-48E2-A549-35CF68B8119D}"/>
              </a:ext>
            </a:extLst>
          </p:cNvPr>
          <p:cNvSpPr/>
          <p:nvPr/>
        </p:nvSpPr>
        <p:spPr>
          <a:xfrm>
            <a:off x="2628385" y="2806653"/>
            <a:ext cx="6935541" cy="512935"/>
          </a:xfrm>
          <a:prstGeom prst="rect">
            <a:avLst/>
          </a:prstGeom>
        </p:spPr>
        <p:txBody>
          <a:bodyPr wrap="square">
            <a:spAutoFit/>
          </a:bodyPr>
          <a:lstStyle/>
          <a:p>
            <a:r>
              <a:rPr lang="en-US" sz="2745" b="1" dirty="0">
                <a:solidFill>
                  <a:srgbClr val="002050"/>
                </a:solidFill>
                <a:latin typeface="Segoe UI"/>
              </a:rPr>
              <a:t>Pipeline</a:t>
            </a:r>
            <a:r>
              <a:rPr lang="en-US" sz="2745" dirty="0">
                <a:solidFill>
                  <a:srgbClr val="002050"/>
                </a:solidFill>
                <a:latin typeface="Segoe UI"/>
              </a:rPr>
              <a:t> can be </a:t>
            </a:r>
            <a:r>
              <a:rPr lang="en-US" sz="2745" b="1" dirty="0">
                <a:solidFill>
                  <a:srgbClr val="002050"/>
                </a:solidFill>
                <a:latin typeface="Segoe UI"/>
              </a:rPr>
              <a:t>managed </a:t>
            </a:r>
            <a:r>
              <a:rPr lang="en-US" sz="2745" dirty="0">
                <a:solidFill>
                  <a:srgbClr val="002050"/>
                </a:solidFill>
                <a:latin typeface="Segoe UI"/>
              </a:rPr>
              <a:t>and</a:t>
            </a:r>
            <a:r>
              <a:rPr lang="en-US" sz="2745" b="1" dirty="0">
                <a:solidFill>
                  <a:srgbClr val="002050"/>
                </a:solidFill>
                <a:latin typeface="Segoe UI"/>
              </a:rPr>
              <a:t> monitored</a:t>
            </a:r>
            <a:r>
              <a:rPr lang="en-US" sz="2745" dirty="0">
                <a:solidFill>
                  <a:srgbClr val="002050"/>
                </a:solidFill>
                <a:latin typeface="Segoe UI"/>
              </a:rPr>
              <a:t>.</a:t>
            </a:r>
            <a:endParaRPr lang="en-GB" sz="2745" dirty="0">
              <a:solidFill>
                <a:srgbClr val="002050"/>
              </a:solidFill>
              <a:latin typeface="Segoe UI"/>
            </a:endParaRPr>
          </a:p>
        </p:txBody>
      </p:sp>
    </p:spTree>
    <p:extLst>
      <p:ext uri="{BB962C8B-B14F-4D97-AF65-F5344CB8AC3E}">
        <p14:creationId xmlns:p14="http://schemas.microsoft.com/office/powerpoint/2010/main" val="27163970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b="1" dirty="0"/>
              <a:t>Integration runtime</a:t>
            </a:r>
            <a:endParaRPr lang="en-US" dirty="0"/>
          </a:p>
        </p:txBody>
      </p:sp>
      <p:sp>
        <p:nvSpPr>
          <p:cNvPr id="3" name="Rectangle 2">
            <a:extLst>
              <a:ext uri="{FF2B5EF4-FFF2-40B4-BE49-F238E27FC236}">
                <a16:creationId xmlns:a16="http://schemas.microsoft.com/office/drawing/2014/main" id="{3930F860-370F-4990-85FC-29975C972914}"/>
              </a:ext>
            </a:extLst>
          </p:cNvPr>
          <p:cNvSpPr/>
          <p:nvPr/>
        </p:nvSpPr>
        <p:spPr>
          <a:xfrm>
            <a:off x="471465" y="1280382"/>
            <a:ext cx="11325423" cy="4401205"/>
          </a:xfrm>
          <a:prstGeom prst="rect">
            <a:avLst/>
          </a:prstGeom>
        </p:spPr>
        <p:txBody>
          <a:bodyPr wrap="square">
            <a:spAutoFit/>
          </a:bodyPr>
          <a:lstStyle/>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In Data Factory, an activity defines the action to be performed. </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A linked service defines a target data store or a compute service. </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An integration runtime provides the </a:t>
            </a:r>
            <a:r>
              <a:rPr lang="en-US" sz="2800" dirty="0">
                <a:solidFill>
                  <a:srgbClr val="0078D4"/>
                </a:solidFill>
                <a:latin typeface="Segoe UI Semilight" panose="020B0402040204020203" pitchFamily="34" charset="0"/>
                <a:cs typeface="Segoe UI Semilight" panose="020B0402040204020203" pitchFamily="34" charset="0"/>
              </a:rPr>
              <a:t>bridge between the activity and linked services</a:t>
            </a:r>
            <a:r>
              <a:rPr lang="en-US" sz="2800" dirty="0">
                <a:latin typeface="Segoe UI Semilight" panose="020B0402040204020203" pitchFamily="34" charset="0"/>
                <a:cs typeface="Segoe UI Semilight" panose="020B0402040204020203" pitchFamily="34" charset="0"/>
              </a:rPr>
              <a:t>. </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It is referenced by the linked service or activity and </a:t>
            </a:r>
            <a:r>
              <a:rPr lang="en-US" sz="2800" dirty="0">
                <a:solidFill>
                  <a:srgbClr val="0078D4"/>
                </a:solidFill>
                <a:latin typeface="Segoe UI Semilight" panose="020B0402040204020203" pitchFamily="34" charset="0"/>
                <a:cs typeface="Segoe UI Semilight" panose="020B0402040204020203" pitchFamily="34" charset="0"/>
              </a:rPr>
              <a:t>provides the compute environment</a:t>
            </a:r>
            <a:r>
              <a:rPr lang="en-US" sz="2800" dirty="0">
                <a:latin typeface="Segoe UI Semilight" panose="020B0402040204020203" pitchFamily="34" charset="0"/>
                <a:cs typeface="Segoe UI Semilight" panose="020B0402040204020203" pitchFamily="34" charset="0"/>
              </a:rPr>
              <a:t> where the activity either </a:t>
            </a:r>
            <a:r>
              <a:rPr lang="en-US" sz="2800" dirty="0">
                <a:solidFill>
                  <a:srgbClr val="0078D4"/>
                </a:solidFill>
                <a:latin typeface="Segoe UI Semilight" panose="020B0402040204020203" pitchFamily="34" charset="0"/>
                <a:cs typeface="Segoe UI Semilight" panose="020B0402040204020203" pitchFamily="34" charset="0"/>
              </a:rPr>
              <a:t>runs</a:t>
            </a:r>
            <a:r>
              <a:rPr lang="en-US" sz="2800" dirty="0">
                <a:latin typeface="Segoe UI Semilight" panose="020B0402040204020203" pitchFamily="34" charset="0"/>
                <a:cs typeface="Segoe UI Semilight" panose="020B0402040204020203" pitchFamily="34" charset="0"/>
              </a:rPr>
              <a:t> </a:t>
            </a:r>
            <a:r>
              <a:rPr lang="en-US" sz="2800" dirty="0">
                <a:solidFill>
                  <a:srgbClr val="0078D4"/>
                </a:solidFill>
                <a:latin typeface="Segoe UI Semilight" panose="020B0402040204020203" pitchFamily="34" charset="0"/>
                <a:cs typeface="Segoe UI Semilight" panose="020B0402040204020203" pitchFamily="34" charset="0"/>
              </a:rPr>
              <a:t>on or gets dispatched</a:t>
            </a:r>
            <a:r>
              <a:rPr lang="en-US" sz="2800" dirty="0">
                <a:latin typeface="Segoe UI Semilight" panose="020B0402040204020203" pitchFamily="34" charset="0"/>
                <a:cs typeface="Segoe UI Semilight" panose="020B0402040204020203" pitchFamily="34" charset="0"/>
              </a:rPr>
              <a:t> from. </a:t>
            </a:r>
          </a:p>
          <a:p>
            <a:pPr marL="457200"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Activity can be performed in the </a:t>
            </a:r>
            <a:r>
              <a:rPr lang="en-US" sz="2800" dirty="0">
                <a:solidFill>
                  <a:srgbClr val="0078D4"/>
                </a:solidFill>
                <a:latin typeface="Segoe UI Semilight" panose="020B0402040204020203" pitchFamily="34" charset="0"/>
                <a:cs typeface="Segoe UI Semilight" panose="020B0402040204020203" pitchFamily="34" charset="0"/>
              </a:rPr>
              <a:t>region closest possible </a:t>
            </a:r>
            <a:r>
              <a:rPr lang="en-US" sz="2800" dirty="0">
                <a:latin typeface="Segoe UI Semilight" panose="020B0402040204020203" pitchFamily="34" charset="0"/>
                <a:cs typeface="Segoe UI Semilight" panose="020B0402040204020203" pitchFamily="34" charset="0"/>
              </a:rPr>
              <a:t>to the target data store or compute service</a:t>
            </a:r>
          </a:p>
          <a:p>
            <a:endParaRPr lang="en-US" sz="2800" dirty="0"/>
          </a:p>
        </p:txBody>
      </p:sp>
    </p:spTree>
    <p:extLst>
      <p:ext uri="{BB962C8B-B14F-4D97-AF65-F5344CB8AC3E}">
        <p14:creationId xmlns:p14="http://schemas.microsoft.com/office/powerpoint/2010/main" val="233211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b="1" dirty="0"/>
              <a:t>Azure integration runtime </a:t>
            </a:r>
            <a:endParaRPr lang="en-US" dirty="0"/>
          </a:p>
        </p:txBody>
      </p:sp>
      <p:sp>
        <p:nvSpPr>
          <p:cNvPr id="3" name="Rectangle 2">
            <a:extLst>
              <a:ext uri="{FF2B5EF4-FFF2-40B4-BE49-F238E27FC236}">
                <a16:creationId xmlns:a16="http://schemas.microsoft.com/office/drawing/2014/main" id="{3930F860-370F-4990-85FC-29975C972914}"/>
              </a:ext>
            </a:extLst>
          </p:cNvPr>
          <p:cNvSpPr/>
          <p:nvPr/>
        </p:nvSpPr>
        <p:spPr>
          <a:xfrm>
            <a:off x="471466" y="1280382"/>
            <a:ext cx="11641512" cy="1815882"/>
          </a:xfrm>
          <a:prstGeom prst="rect">
            <a:avLst/>
          </a:prstGeom>
        </p:spPr>
        <p:txBody>
          <a:bodyPr wrap="square">
            <a:spAutoFit/>
          </a:bodyPr>
          <a:lstStyle/>
          <a:p>
            <a:pPr marL="285750" indent="-28575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Running Data Flows in </a:t>
            </a:r>
            <a:r>
              <a:rPr lang="en-US" sz="2800" b="1" dirty="0">
                <a:latin typeface="Segoe UI Semilight" panose="020B0402040204020203" pitchFamily="34" charset="0"/>
                <a:cs typeface="Segoe UI Semilight" panose="020B0402040204020203" pitchFamily="34" charset="0"/>
              </a:rPr>
              <a:t>Azure</a:t>
            </a:r>
          </a:p>
          <a:p>
            <a:pPr marL="285750" indent="-28575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Running copy activity </a:t>
            </a:r>
            <a:r>
              <a:rPr lang="en-US" sz="2800" b="1" dirty="0">
                <a:latin typeface="Segoe UI Semilight" panose="020B0402040204020203" pitchFamily="34" charset="0"/>
                <a:cs typeface="Segoe UI Semilight" panose="020B0402040204020203" pitchFamily="34" charset="0"/>
              </a:rPr>
              <a:t>between cloud data stores</a:t>
            </a:r>
          </a:p>
          <a:p>
            <a:pPr marL="285750" indent="-28575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Dispatching the following transform activities in </a:t>
            </a:r>
            <a:r>
              <a:rPr lang="en-US" sz="2800" b="1" dirty="0">
                <a:latin typeface="Segoe UI Semilight" panose="020B0402040204020203" pitchFamily="34" charset="0"/>
                <a:cs typeface="Segoe UI Semilight" panose="020B0402040204020203" pitchFamily="34" charset="0"/>
              </a:rPr>
              <a:t>public network</a:t>
            </a:r>
            <a:r>
              <a:rPr lang="en-US" sz="2800" dirty="0">
                <a:latin typeface="Segoe UI Semilight" panose="020B0402040204020203" pitchFamily="34" charset="0"/>
                <a:cs typeface="Segoe UI Semilight" panose="020B0402040204020203" pitchFamily="34" charset="0"/>
              </a:rPr>
              <a:t>: </a:t>
            </a:r>
          </a:p>
          <a:p>
            <a:pPr marL="742933" lvl="1" indent="-28575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Databricks Notebook/ Jar/ Python activity, HDInsight Hive activity, etc.</a:t>
            </a:r>
          </a:p>
        </p:txBody>
      </p:sp>
    </p:spTree>
    <p:extLst>
      <p:ext uri="{BB962C8B-B14F-4D97-AF65-F5344CB8AC3E}">
        <p14:creationId xmlns:p14="http://schemas.microsoft.com/office/powerpoint/2010/main" val="357270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Agenda</a:t>
            </a:r>
          </a:p>
        </p:txBody>
      </p:sp>
      <p:sp>
        <p:nvSpPr>
          <p:cNvPr id="6" name="Text Placeholder 5"/>
          <p:cNvSpPr>
            <a:spLocks noGrp="1"/>
          </p:cNvSpPr>
          <p:nvPr>
            <p:ph type="body" sz="quarter" idx="10"/>
          </p:nvPr>
        </p:nvSpPr>
        <p:spPr>
          <a:xfrm>
            <a:off x="471466" y="1108734"/>
            <a:ext cx="11018520" cy="1465016"/>
          </a:xfrm>
        </p:spPr>
        <p:txBody>
          <a:bodyPr/>
          <a:lstStyle/>
          <a:p>
            <a:r>
              <a:rPr lang="en-US" dirty="0"/>
              <a:t>L01 - Introduction to Azure Data Factory</a:t>
            </a:r>
          </a:p>
          <a:p>
            <a:r>
              <a:rPr lang="en-US" dirty="0"/>
              <a:t>L02 - Understand Azure Data Factory components</a:t>
            </a:r>
          </a:p>
          <a:p>
            <a:r>
              <a:rPr lang="en-US" dirty="0"/>
              <a:t>L03 - Integrate Azure Data Factory with Databricks</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b="1" dirty="0"/>
              <a:t>Self-hosted integration runtime </a:t>
            </a:r>
            <a:endParaRPr lang="en-US" dirty="0"/>
          </a:p>
        </p:txBody>
      </p:sp>
      <p:sp>
        <p:nvSpPr>
          <p:cNvPr id="3" name="Rectangle 2">
            <a:extLst>
              <a:ext uri="{FF2B5EF4-FFF2-40B4-BE49-F238E27FC236}">
                <a16:creationId xmlns:a16="http://schemas.microsoft.com/office/drawing/2014/main" id="{3930F860-370F-4990-85FC-29975C972914}"/>
              </a:ext>
            </a:extLst>
          </p:cNvPr>
          <p:cNvSpPr/>
          <p:nvPr/>
        </p:nvSpPr>
        <p:spPr>
          <a:xfrm>
            <a:off x="471466" y="1280382"/>
            <a:ext cx="11359290" cy="2677656"/>
          </a:xfrm>
          <a:prstGeom prst="rect">
            <a:avLst/>
          </a:prstGeom>
        </p:spPr>
        <p:txBody>
          <a:bodyPr wrap="square">
            <a:spAutoFit/>
          </a:bodyPr>
          <a:lstStyle/>
          <a:p>
            <a:pPr marL="285750" indent="-28575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Running copy activity between a cloud data stores and a data store in </a:t>
            </a:r>
            <a:r>
              <a:rPr lang="en-US" sz="2800" dirty="0">
                <a:solidFill>
                  <a:srgbClr val="0078D4"/>
                </a:solidFill>
                <a:latin typeface="Segoe UI Semilight" panose="020B0402040204020203" pitchFamily="34" charset="0"/>
                <a:cs typeface="Segoe UI Semilight" panose="020B0402040204020203" pitchFamily="34" charset="0"/>
              </a:rPr>
              <a:t>private network</a:t>
            </a:r>
            <a:r>
              <a:rPr lang="en-US" sz="2800"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Dispatching transform activities against compute resources in on-premises or Azure </a:t>
            </a:r>
            <a:r>
              <a:rPr lang="en-US" sz="2800" dirty="0">
                <a:solidFill>
                  <a:srgbClr val="0078D4"/>
                </a:solidFill>
                <a:latin typeface="Segoe UI Semilight" panose="020B0402040204020203" pitchFamily="34" charset="0"/>
                <a:cs typeface="Segoe UI Semilight" panose="020B0402040204020203" pitchFamily="34" charset="0"/>
              </a:rPr>
              <a:t>Virtual Network</a:t>
            </a:r>
          </a:p>
          <a:p>
            <a:pPr marL="285750" indent="-28575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The self-hosted IR is logically registered to the Data Factory and the </a:t>
            </a:r>
            <a:r>
              <a:rPr lang="en-US" sz="2800" b="1" dirty="0">
                <a:solidFill>
                  <a:srgbClr val="0078D4"/>
                </a:solidFill>
                <a:latin typeface="Segoe UI Semilight" panose="020B0402040204020203" pitchFamily="34" charset="0"/>
                <a:cs typeface="Segoe UI Semilight" panose="020B0402040204020203" pitchFamily="34" charset="0"/>
              </a:rPr>
              <a:t>compute</a:t>
            </a:r>
            <a:r>
              <a:rPr lang="en-US" sz="2800" b="1" dirty="0">
                <a:latin typeface="Segoe UI Semilight" panose="020B0402040204020203" pitchFamily="34" charset="0"/>
                <a:cs typeface="Segoe UI Semilight" panose="020B0402040204020203" pitchFamily="34" charset="0"/>
              </a:rPr>
              <a:t> </a:t>
            </a:r>
            <a:r>
              <a:rPr lang="en-US" sz="2800" dirty="0">
                <a:latin typeface="Segoe UI Semilight" panose="020B0402040204020203" pitchFamily="34" charset="0"/>
                <a:cs typeface="Segoe UI Semilight" panose="020B0402040204020203" pitchFamily="34" charset="0"/>
              </a:rPr>
              <a:t>used to support its functionalities is </a:t>
            </a:r>
            <a:r>
              <a:rPr lang="en-US" sz="2800" b="1" dirty="0">
                <a:solidFill>
                  <a:srgbClr val="0078D4"/>
                </a:solidFill>
                <a:latin typeface="Segoe UI Semilight" panose="020B0402040204020203" pitchFamily="34" charset="0"/>
                <a:cs typeface="Segoe UI Semilight" panose="020B0402040204020203" pitchFamily="34" charset="0"/>
              </a:rPr>
              <a:t>provided by you</a:t>
            </a:r>
            <a:r>
              <a:rPr lang="en-US" sz="2800" dirty="0">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85670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b="1" dirty="0"/>
              <a:t>Azure-SSIS Integration Runtime </a:t>
            </a:r>
            <a:endParaRPr lang="en-US" dirty="0"/>
          </a:p>
        </p:txBody>
      </p:sp>
      <p:sp>
        <p:nvSpPr>
          <p:cNvPr id="3" name="Rectangle 2">
            <a:extLst>
              <a:ext uri="{FF2B5EF4-FFF2-40B4-BE49-F238E27FC236}">
                <a16:creationId xmlns:a16="http://schemas.microsoft.com/office/drawing/2014/main" id="{3930F860-370F-4990-85FC-29975C972914}"/>
              </a:ext>
            </a:extLst>
          </p:cNvPr>
          <p:cNvSpPr/>
          <p:nvPr/>
        </p:nvSpPr>
        <p:spPr>
          <a:xfrm>
            <a:off x="471466" y="1280382"/>
            <a:ext cx="11359290" cy="3539430"/>
          </a:xfrm>
          <a:prstGeom prst="rect">
            <a:avLst/>
          </a:prstGeom>
        </p:spPr>
        <p:txBody>
          <a:bodyPr wrap="square">
            <a:spAutoFit/>
          </a:bodyPr>
          <a:lstStyle/>
          <a:p>
            <a:pPr marL="285750" indent="-28575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To lift and shift existing SSIS workload, you can create an Azure-SSIS IR to </a:t>
            </a:r>
            <a:r>
              <a:rPr lang="en-US" sz="2800" b="1" dirty="0">
                <a:latin typeface="Segoe UI Semilight" panose="020B0402040204020203" pitchFamily="34" charset="0"/>
                <a:cs typeface="Segoe UI Semilight" panose="020B0402040204020203" pitchFamily="34" charset="0"/>
              </a:rPr>
              <a:t>natively execute SSIS packages</a:t>
            </a:r>
            <a:r>
              <a:rPr lang="en-US" sz="2800"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Selecting the </a:t>
            </a:r>
            <a:r>
              <a:rPr lang="en-US" sz="2800" b="1" dirty="0">
                <a:solidFill>
                  <a:srgbClr val="0078D4"/>
                </a:solidFill>
                <a:latin typeface="Segoe UI Semilight" panose="020B0402040204020203" pitchFamily="34" charset="0"/>
                <a:cs typeface="Segoe UI Semilight" panose="020B0402040204020203" pitchFamily="34" charset="0"/>
              </a:rPr>
              <a:t>right location </a:t>
            </a:r>
            <a:r>
              <a:rPr lang="en-US" sz="2800" dirty="0">
                <a:latin typeface="Segoe UI Semilight" panose="020B0402040204020203" pitchFamily="34" charset="0"/>
                <a:cs typeface="Segoe UI Semilight" panose="020B0402040204020203" pitchFamily="34" charset="0"/>
              </a:rPr>
              <a:t>for your Azure-SSIS IR is essential to achieve high performance in your ETL workflows.</a:t>
            </a:r>
          </a:p>
          <a:p>
            <a:pPr marL="285750" indent="-28575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The location of your Azure-SSIS IR does not need be the same as the location of your data factory, but it </a:t>
            </a:r>
            <a:r>
              <a:rPr lang="en-US" sz="2800" b="1" dirty="0">
                <a:solidFill>
                  <a:srgbClr val="0078D4"/>
                </a:solidFill>
                <a:latin typeface="Segoe UI Semilight" panose="020B0402040204020203" pitchFamily="34" charset="0"/>
                <a:cs typeface="Segoe UI Semilight" panose="020B0402040204020203" pitchFamily="34" charset="0"/>
              </a:rPr>
              <a:t>should be the same as the location of your </a:t>
            </a:r>
            <a:r>
              <a:rPr lang="en-US" sz="2800" dirty="0">
                <a:latin typeface="Segoe UI Semilight" panose="020B0402040204020203" pitchFamily="34" charset="0"/>
                <a:cs typeface="Segoe UI Semilight" panose="020B0402040204020203" pitchFamily="34" charset="0"/>
              </a:rPr>
              <a:t>own Azure SQL Database/Managed Instance server where </a:t>
            </a:r>
            <a:r>
              <a:rPr lang="en-US" sz="2800" b="1" dirty="0">
                <a:solidFill>
                  <a:srgbClr val="0078D4"/>
                </a:solidFill>
                <a:latin typeface="Segoe UI Semilight" panose="020B0402040204020203" pitchFamily="34" charset="0"/>
                <a:cs typeface="Segoe UI Semilight" panose="020B0402040204020203" pitchFamily="34" charset="0"/>
              </a:rPr>
              <a:t>SSISDB</a:t>
            </a:r>
            <a:r>
              <a:rPr lang="en-US" sz="2800" dirty="0">
                <a:latin typeface="Segoe UI Semilight" panose="020B0402040204020203" pitchFamily="34" charset="0"/>
                <a:cs typeface="Segoe UI Semilight" panose="020B0402040204020203" pitchFamily="34" charset="0"/>
              </a:rPr>
              <a:t> is to be hosted. </a:t>
            </a:r>
          </a:p>
        </p:txBody>
      </p:sp>
    </p:spTree>
    <p:extLst>
      <p:ext uri="{BB962C8B-B14F-4D97-AF65-F5344CB8AC3E}">
        <p14:creationId xmlns:p14="http://schemas.microsoft.com/office/powerpoint/2010/main" val="71932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 uri="{C183D7F6-B498-43B3-948B-1728B52AA6E4}">
                <adec:decorative xmlns:adec="http://schemas.microsoft.com/office/drawing/2017/decorative" val="1"/>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2325FFBB-5C1A-496A-B934-437E61A7B8CA}"/>
              </a:ext>
            </a:extLst>
          </p:cNvPr>
          <p:cNvSpPr txBox="1">
            <a:spLocks noGrp="1"/>
          </p:cNvSpPr>
          <p:nvPr>
            <p:ph type="title" idx="4294967295"/>
          </p:nvPr>
        </p:nvSpPr>
        <p:spPr>
          <a:xfrm>
            <a:off x="2622174" y="2439603"/>
            <a:ext cx="6570581" cy="2462213"/>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1A1A1A"/>
                </a:solidFill>
                <a:effectLst/>
                <a:uLnTx/>
                <a:uFillTx/>
                <a:latin typeface="Segoe UI Semibold"/>
                <a:ea typeface="+mn-ea"/>
                <a:cs typeface="+mn-cs"/>
              </a:rPr>
              <a:t>Lesson 03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78D4"/>
                </a:solidFill>
                <a:effectLst/>
                <a:uLnTx/>
                <a:uFillTx/>
                <a:latin typeface="Segoe UI Semibold"/>
                <a:ea typeface="+mn-ea"/>
                <a:cs typeface="+mn-cs"/>
              </a:rPr>
              <a:t>Ingesting and Transforming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78D4"/>
                </a:solidFill>
                <a:effectLst/>
                <a:uLnTx/>
                <a:uFillTx/>
                <a:latin typeface="Segoe UI Semibold"/>
                <a:ea typeface="+mn-ea"/>
                <a:cs typeface="+mn-cs"/>
              </a:rPr>
              <a:t>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078D4"/>
              </a:solidFill>
              <a:effectLst/>
              <a:uLnTx/>
              <a:uFillTx/>
              <a:latin typeface="Segoe UI Semibold"/>
              <a:ea typeface="+mn-ea"/>
              <a:cs typeface="+mn-cs"/>
            </a:endParaRPr>
          </a:p>
        </p:txBody>
      </p:sp>
    </p:spTree>
    <p:extLst>
      <p:ext uri="{BB962C8B-B14F-4D97-AF65-F5344CB8AC3E}">
        <p14:creationId xmlns:p14="http://schemas.microsoft.com/office/powerpoint/2010/main" val="3558361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4.79167E-6 4.81481E-6 L 4.79167E-6 0.06666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1465016"/>
          </a:xfrm>
        </p:spPr>
        <p:txBody>
          <a:bodyPr/>
          <a:lstStyle/>
          <a:p>
            <a:r>
              <a:rPr lang="en-GB" dirty="0"/>
              <a:t>How to setup Azure Data Factory</a:t>
            </a:r>
          </a:p>
          <a:p>
            <a:r>
              <a:rPr lang="en-GB" dirty="0"/>
              <a:t>Ingest data using the Copy Activity</a:t>
            </a:r>
          </a:p>
          <a:p>
            <a:r>
              <a:rPr lang="en-GB" dirty="0"/>
              <a:t>Transforming data with the Mapping Data Flow</a:t>
            </a:r>
          </a:p>
        </p:txBody>
      </p:sp>
    </p:spTree>
    <p:extLst>
      <p:ext uri="{BB962C8B-B14F-4D97-AF65-F5344CB8AC3E}">
        <p14:creationId xmlns:p14="http://schemas.microsoft.com/office/powerpoint/2010/main" val="103821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C183D7F6-B498-43B3-948B-1728B52AA6E4}">
                <adec:decorative xmlns:adec="http://schemas.microsoft.com/office/drawing/2017/decorative" val="1"/>
              </a:ext>
            </a:extLst>
          </p:cNvPr>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a:extLst>
              <a:ext uri="{C183D7F6-B498-43B3-948B-1728B52AA6E4}">
                <adec:decorative xmlns:adec="http://schemas.microsoft.com/office/drawing/2017/decorative" val="1"/>
              </a:ext>
            </a:extLst>
          </p:cNvPr>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Title 37"/>
          <p:cNvSpPr>
            <a:spLocks noGrp="1"/>
          </p:cNvSpPr>
          <p:nvPr>
            <p:ph type="title" idx="4294967295"/>
          </p:nvPr>
        </p:nvSpPr>
        <p:spPr>
          <a:xfrm>
            <a:off x="443450" y="2499691"/>
            <a:ext cx="4902199"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Create Azure Data Factory</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pic>
        <p:nvPicPr>
          <p:cNvPr id="5" name="Picture 4">
            <a:extLst>
              <a:ext uri="{FF2B5EF4-FFF2-40B4-BE49-F238E27FC236}">
                <a16:creationId xmlns:a16="http://schemas.microsoft.com/office/drawing/2014/main" id="{4A1D9328-0331-45BF-AA1C-572DD70CE2DD}"/>
              </a:ext>
            </a:extLst>
          </p:cNvPr>
          <p:cNvPicPr>
            <a:picLocks noChangeAspect="1"/>
          </p:cNvPicPr>
          <p:nvPr/>
        </p:nvPicPr>
        <p:blipFill>
          <a:blip r:embed="rId3"/>
          <a:stretch>
            <a:fillRect/>
          </a:stretch>
        </p:blipFill>
        <p:spPr>
          <a:xfrm>
            <a:off x="6559553" y="0"/>
            <a:ext cx="5630861" cy="6905214"/>
          </a:xfrm>
          <a:prstGeom prst="rect">
            <a:avLst/>
          </a:prstGeom>
        </p:spPr>
      </p:pic>
    </p:spTree>
    <p:extLst>
      <p:ext uri="{BB962C8B-B14F-4D97-AF65-F5344CB8AC3E}">
        <p14:creationId xmlns:p14="http://schemas.microsoft.com/office/powerpoint/2010/main" val="156574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276FF32E-CAC3-476A-8ED5-80A3F23F8D47}"/>
              </a:ext>
            </a:extLst>
          </p:cNvPr>
          <p:cNvSpPr txBox="1">
            <a:spLocks/>
          </p:cNvSpPr>
          <p:nvPr/>
        </p:nvSpPr>
        <p:spPr>
          <a:xfrm>
            <a:off x="1855846" y="3257969"/>
            <a:ext cx="8681825" cy="2385268"/>
          </a:xfrm>
          <a:prstGeom prst="rect">
            <a:avLst/>
          </a:prstGeom>
        </p:spPr>
        <p:txBody>
          <a:bodyPr vert="horz" wrap="square" lIns="0" tIns="0" rIns="0" bIns="0" rtlCol="0" anchor="ctr">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Reads data from a source data store.</a:t>
            </a:r>
            <a:endParaRPr kumimoji="0" lang="en-US" sz="20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Performs serialization/deserialization, compression/decompression, column mapping, and so on. It performs these operations based on the configuration of the input dataset, output dataset, and Copy activity.</a:t>
            </a:r>
            <a:endParaRPr kumimoji="0" lang="en-US" sz="20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Writes data to the sink/destination data store</a:t>
            </a:r>
            <a:endParaRPr kumimoji="0" lang="en-GB" sz="20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Segoe UI"/>
            </a:endParaRPr>
          </a:p>
        </p:txBody>
      </p:sp>
      <p:grpSp>
        <p:nvGrpSpPr>
          <p:cNvPr id="3" name="Group 2">
            <a:extLst>
              <a:ext uri="{FF2B5EF4-FFF2-40B4-BE49-F238E27FC236}">
                <a16:creationId xmlns:a16="http://schemas.microsoft.com/office/drawing/2014/main" id="{1A6AA427-E1ED-4F87-9A04-F1AFB6BB1F6C}"/>
              </a:ext>
              <a:ext uri="{C183D7F6-B498-43B3-948B-1728B52AA6E4}">
                <adec:decorative xmlns:adec="http://schemas.microsoft.com/office/drawing/2017/decorative" val="1"/>
              </a:ext>
            </a:extLst>
          </p:cNvPr>
          <p:cNvGrpSpPr/>
          <p:nvPr/>
        </p:nvGrpSpPr>
        <p:grpSpPr>
          <a:xfrm>
            <a:off x="1446595" y="3435947"/>
            <a:ext cx="155437" cy="1600897"/>
            <a:chOff x="1446595" y="3435947"/>
            <a:chExt cx="155437" cy="1600897"/>
          </a:xfrm>
        </p:grpSpPr>
        <p:sp>
          <p:nvSpPr>
            <p:cNvPr id="9" name="L-Shape 8">
              <a:extLst>
                <a:ext uri="{FF2B5EF4-FFF2-40B4-BE49-F238E27FC236}">
                  <a16:creationId xmlns:a16="http://schemas.microsoft.com/office/drawing/2014/main" id="{44F87E11-C14F-4BA0-BA47-BE210390AB06}"/>
                </a:ext>
              </a:extLst>
            </p:cNvPr>
            <p:cNvSpPr/>
            <p:nvPr/>
          </p:nvSpPr>
          <p:spPr bwMode="auto">
            <a:xfrm rot="13500000">
              <a:off x="1446598" y="3435947"/>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 name="L-Shape 9">
              <a:extLst>
                <a:ext uri="{FF2B5EF4-FFF2-40B4-BE49-F238E27FC236}">
                  <a16:creationId xmlns:a16="http://schemas.microsoft.com/office/drawing/2014/main" id="{41708FD4-8F1F-429A-B691-0A5FDFFB0588}"/>
                </a:ext>
              </a:extLst>
            </p:cNvPr>
            <p:cNvSpPr/>
            <p:nvPr/>
          </p:nvSpPr>
          <p:spPr bwMode="auto">
            <a:xfrm rot="13500000">
              <a:off x="1446597" y="3880058"/>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 name="L-Shape 10">
              <a:extLst>
                <a:ext uri="{FF2B5EF4-FFF2-40B4-BE49-F238E27FC236}">
                  <a16:creationId xmlns:a16="http://schemas.microsoft.com/office/drawing/2014/main" id="{D86B6EA9-D29C-4182-BA81-A254C730AFC4}"/>
                </a:ext>
              </a:extLst>
            </p:cNvPr>
            <p:cNvSpPr/>
            <p:nvPr/>
          </p:nvSpPr>
          <p:spPr bwMode="auto">
            <a:xfrm rot="13500000">
              <a:off x="1446595" y="4881410"/>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pic>
        <p:nvPicPr>
          <p:cNvPr id="5" name="Picture 4" descr="A diagram that shows the logical flow of the Copy Activity process.">
            <a:extLst>
              <a:ext uri="{FF2B5EF4-FFF2-40B4-BE49-F238E27FC236}">
                <a16:creationId xmlns:a16="http://schemas.microsoft.com/office/drawing/2014/main" id="{FF111238-3CC3-4B07-820A-8600940AB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552" y="1615766"/>
            <a:ext cx="9269119" cy="952633"/>
          </a:xfrm>
          <a:prstGeom prst="rect">
            <a:avLst/>
          </a:prstGeom>
        </p:spPr>
      </p:pic>
      <p:sp>
        <p:nvSpPr>
          <p:cNvPr id="2" name="Title 1">
            <a:extLst>
              <a:ext uri="{FF2B5EF4-FFF2-40B4-BE49-F238E27FC236}">
                <a16:creationId xmlns:a16="http://schemas.microsoft.com/office/drawing/2014/main" id="{80713110-4F0E-4F36-A486-50637C0C897B}"/>
              </a:ext>
            </a:extLst>
          </p:cNvPr>
          <p:cNvSpPr>
            <a:spLocks noGrp="1"/>
          </p:cNvSpPr>
          <p:nvPr>
            <p:ph type="title"/>
          </p:nvPr>
        </p:nvSpPr>
        <p:spPr/>
        <p:txBody>
          <a:bodyPr/>
          <a:lstStyle/>
          <a:p>
            <a:pPr defTabSz="895985"/>
            <a:r>
              <a:rPr lang="en-US" kern="0" spc="-100" dirty="0">
                <a:gradFill>
                  <a:gsLst>
                    <a:gs pos="1250">
                      <a:srgbClr val="505050"/>
                    </a:gs>
                    <a:gs pos="100000">
                      <a:srgbClr val="505050"/>
                    </a:gs>
                  </a:gsLst>
                  <a:lin ang="5400000" scaled="0"/>
                </a:gradFill>
                <a:latin typeface="Segoe UI Light"/>
              </a:rPr>
              <a:t>Ingesting data with the Copy Activity</a:t>
            </a:r>
          </a:p>
        </p:txBody>
      </p:sp>
    </p:spTree>
    <p:extLst>
      <p:ext uri="{BB962C8B-B14F-4D97-AF65-F5344CB8AC3E}">
        <p14:creationId xmlns:p14="http://schemas.microsoft.com/office/powerpoint/2010/main" val="335675825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descr="A box with the word Mapping Data Flow and the Mapping Data Flow icon">
            <a:extLst>
              <a:ext uri="{FF2B5EF4-FFF2-40B4-BE49-F238E27FC236}">
                <a16:creationId xmlns:a16="http://schemas.microsoft.com/office/drawing/2014/main" id="{73CE60C9-BBBA-4BB4-A3ED-162332B03662}"/>
              </a:ext>
            </a:extLst>
          </p:cNvPr>
          <p:cNvGrpSpPr/>
          <p:nvPr/>
        </p:nvGrpSpPr>
        <p:grpSpPr>
          <a:xfrm>
            <a:off x="8049264" y="2222031"/>
            <a:ext cx="2651760" cy="2302959"/>
            <a:chOff x="8049264" y="2222031"/>
            <a:chExt cx="2651760" cy="2302959"/>
          </a:xfrm>
        </p:grpSpPr>
        <p:sp>
          <p:nvSpPr>
            <p:cNvPr id="12" name="Rectangle: Rounded Corners 11">
              <a:extLst>
                <a:ext uri="{FF2B5EF4-FFF2-40B4-BE49-F238E27FC236}">
                  <a16:creationId xmlns:a16="http://schemas.microsoft.com/office/drawing/2014/main" id="{BE169E6E-A413-4934-AFD9-2A947D6DC3FD}"/>
                </a:ext>
              </a:extLst>
            </p:cNvPr>
            <p:cNvSpPr/>
            <p:nvPr/>
          </p:nvSpPr>
          <p:spPr bwMode="auto">
            <a:xfrm>
              <a:off x="8049264" y="2232488"/>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13" name="TextBox 12">
              <a:extLst>
                <a:ext uri="{FF2B5EF4-FFF2-40B4-BE49-F238E27FC236}">
                  <a16:creationId xmlns:a16="http://schemas.microsoft.com/office/drawing/2014/main" id="{FCC24052-008B-4C30-AB9D-8F6789F4F5B6}"/>
                </a:ext>
              </a:extLst>
            </p:cNvPr>
            <p:cNvSpPr txBox="1"/>
            <p:nvPr/>
          </p:nvSpPr>
          <p:spPr>
            <a:xfrm>
              <a:off x="8280189" y="2222031"/>
              <a:ext cx="231423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Mapping Data Flow</a:t>
              </a:r>
            </a:p>
          </p:txBody>
        </p:sp>
        <p:sp>
          <p:nvSpPr>
            <p:cNvPr id="14" name="Cylinder 13">
              <a:extLst>
                <a:ext uri="{FF2B5EF4-FFF2-40B4-BE49-F238E27FC236}">
                  <a16:creationId xmlns:a16="http://schemas.microsoft.com/office/drawing/2014/main" id="{3C464944-D5C9-4485-A006-F42F622A2EA0}"/>
                </a:ext>
              </a:extLst>
            </p:cNvPr>
            <p:cNvSpPr/>
            <p:nvPr/>
          </p:nvSpPr>
          <p:spPr bwMode="auto">
            <a:xfrm>
              <a:off x="8660053" y="3209393"/>
              <a:ext cx="544010" cy="428263"/>
            </a:xfrm>
            <a:prstGeom prst="can">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BFE2E726-CFAA-4E2B-8CD7-0DFD35226BF9}"/>
                </a:ext>
              </a:extLst>
            </p:cNvPr>
            <p:cNvSpPr/>
            <p:nvPr/>
          </p:nvSpPr>
          <p:spPr bwMode="auto">
            <a:xfrm>
              <a:off x="9524292" y="3200884"/>
              <a:ext cx="544010" cy="428263"/>
            </a:xfrm>
            <a:prstGeom prst="can">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E61001AC-301F-45B8-96B0-2FA688DE7F9F}"/>
                </a:ext>
              </a:extLst>
            </p:cNvPr>
            <p:cNvCxnSpPr/>
            <p:nvPr/>
          </p:nvCxnSpPr>
          <p:spPr>
            <a:xfrm>
              <a:off x="8970380" y="3059315"/>
              <a:ext cx="706055" cy="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1" name="Text Placeholder 4">
            <a:extLst>
              <a:ext uri="{FF2B5EF4-FFF2-40B4-BE49-F238E27FC236}">
                <a16:creationId xmlns:a16="http://schemas.microsoft.com/office/drawing/2014/main" id="{8B567D20-6AD5-4159-8F33-85CDC823EA42}"/>
              </a:ext>
            </a:extLst>
          </p:cNvPr>
          <p:cNvSpPr txBox="1">
            <a:spLocks/>
          </p:cNvSpPr>
          <p:nvPr/>
        </p:nvSpPr>
        <p:spPr>
          <a:xfrm>
            <a:off x="1470843" y="1960113"/>
            <a:ext cx="5862061" cy="3616375"/>
          </a:xfrm>
          <a:prstGeom prst="rect">
            <a:avLst/>
          </a:prstGeom>
        </p:spPr>
        <p:txBody>
          <a:bodyPr vert="horz" wrap="square" lIns="0" tIns="0" rIns="0" bIns="0" rtlCol="0" anchor="ctr">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Perform data cleansing, transformation, aggregations, etc.</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Enables you to build resilient data flows in a code free environment</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Enable you to focus on building business logic and data transformation</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Underlying infrastructure is provisioned automatically with cloud scale via Spark execution</a:t>
            </a:r>
          </a:p>
        </p:txBody>
      </p:sp>
      <p:sp>
        <p:nvSpPr>
          <p:cNvPr id="17" name="L-Shape 16">
            <a:extLst>
              <a:ext uri="{FF2B5EF4-FFF2-40B4-BE49-F238E27FC236}">
                <a16:creationId xmlns:a16="http://schemas.microsoft.com/office/drawing/2014/main" id="{A03A44D9-F19D-4C30-8601-7FEBD3EFB7A2}"/>
              </a:ext>
            </a:extLst>
          </p:cNvPr>
          <p:cNvSpPr/>
          <p:nvPr/>
        </p:nvSpPr>
        <p:spPr bwMode="auto">
          <a:xfrm rot="13500000">
            <a:off x="1057843" y="5027005"/>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5" name="L-Shape 24">
            <a:extLst>
              <a:ext uri="{FF2B5EF4-FFF2-40B4-BE49-F238E27FC236}">
                <a16:creationId xmlns:a16="http://schemas.microsoft.com/office/drawing/2014/main" id="{725B8847-8FA7-46DA-B68D-DF40191365C7}"/>
              </a:ext>
            </a:extLst>
          </p:cNvPr>
          <p:cNvSpPr/>
          <p:nvPr/>
        </p:nvSpPr>
        <p:spPr bwMode="auto">
          <a:xfrm rot="13500000">
            <a:off x="1057845" y="4047808"/>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3" name="L-Shape 22">
            <a:extLst>
              <a:ext uri="{FF2B5EF4-FFF2-40B4-BE49-F238E27FC236}">
                <a16:creationId xmlns:a16="http://schemas.microsoft.com/office/drawing/2014/main" id="{BD384771-A76D-4981-ACDE-FDC9275B9969}"/>
              </a:ext>
            </a:extLst>
          </p:cNvPr>
          <p:cNvSpPr/>
          <p:nvPr/>
        </p:nvSpPr>
        <p:spPr bwMode="auto">
          <a:xfrm rot="13500000">
            <a:off x="1057845" y="3051404"/>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2" name="L-Shape 21">
            <a:extLst>
              <a:ext uri="{FF2B5EF4-FFF2-40B4-BE49-F238E27FC236}">
                <a16:creationId xmlns:a16="http://schemas.microsoft.com/office/drawing/2014/main" id="{7D08F4A2-CB83-44F0-BEDD-BAC6EF5549C7}"/>
              </a:ext>
            </a:extLst>
          </p:cNvPr>
          <p:cNvSpPr/>
          <p:nvPr/>
        </p:nvSpPr>
        <p:spPr bwMode="auto">
          <a:xfrm rot="13500000">
            <a:off x="1057844" y="2046637"/>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8" name="Text Placeholder 116">
            <a:extLst>
              <a:ext uri="{FF2B5EF4-FFF2-40B4-BE49-F238E27FC236}">
                <a16:creationId xmlns:a16="http://schemas.microsoft.com/office/drawing/2014/main" id="{F9048052-FF57-4DBE-B5FD-0814AF27A7AA}"/>
              </a:ext>
              <a:ext uri="{C183D7F6-B498-43B3-948B-1728B52AA6E4}">
                <adec:decorative xmlns:adec="http://schemas.microsoft.com/office/drawing/2017/decorative" val="1"/>
              </a:ext>
            </a:extLst>
          </p:cNvPr>
          <p:cNvSpPr txBox="1">
            <a:spLocks/>
          </p:cNvSpPr>
          <p:nvPr/>
        </p:nvSpPr>
        <p:spPr>
          <a:xfrm>
            <a:off x="585217" y="1027757"/>
            <a:ext cx="4921296" cy="271613"/>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Headings)"/>
                <a:ea typeface="+mn-ea"/>
                <a:cs typeface="+mn-cs"/>
              </a:rPr>
              <a:t>Code free data transformation at scale</a:t>
            </a:r>
          </a:p>
        </p:txBody>
      </p:sp>
      <p:sp>
        <p:nvSpPr>
          <p:cNvPr id="5" name="Title 4">
            <a:extLst>
              <a:ext uri="{C183D7F6-B498-43B3-948B-1728B52AA6E4}">
                <adec:decorative xmlns:adec="http://schemas.microsoft.com/office/drawing/2017/decorative" val="1"/>
              </a:ext>
            </a:extLst>
          </p:cNvPr>
          <p:cNvSpPr>
            <a:spLocks noGrp="1"/>
          </p:cNvSpPr>
          <p:nvPr>
            <p:ph type="title"/>
          </p:nvPr>
        </p:nvSpPr>
        <p:spPr/>
        <p:txBody>
          <a:bodyPr/>
          <a:lstStyle/>
          <a:p>
            <a:r>
              <a:rPr lang="en-US" kern="0" spc="-100" dirty="0">
                <a:gradFill>
                  <a:gsLst>
                    <a:gs pos="1250">
                      <a:srgbClr val="505050"/>
                    </a:gs>
                    <a:gs pos="100000">
                      <a:srgbClr val="505050"/>
                    </a:gs>
                  </a:gsLst>
                  <a:lin ang="5400000" scaled="0"/>
                </a:gradFill>
                <a:latin typeface="Segoe UI Light"/>
              </a:rPr>
              <a:t>Transforming data with the Mapping Data Flow</a:t>
            </a:r>
            <a:endParaRPr lang="en-US" dirty="0"/>
          </a:p>
        </p:txBody>
      </p:sp>
    </p:spTree>
    <p:extLst>
      <p:ext uri="{BB962C8B-B14F-4D97-AF65-F5344CB8AC3E}">
        <p14:creationId xmlns:p14="http://schemas.microsoft.com/office/powerpoint/2010/main" val="3508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 uri="{C183D7F6-B498-43B3-948B-1728B52AA6E4}">
                <adec:decorative xmlns:adec="http://schemas.microsoft.com/office/drawing/2017/decorative" val="1"/>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2325FFBB-5C1A-496A-B934-437E61A7B8CA}"/>
              </a:ext>
            </a:extLst>
          </p:cNvPr>
          <p:cNvSpPr txBox="1">
            <a:spLocks noGrp="1"/>
          </p:cNvSpPr>
          <p:nvPr>
            <p:ph type="title" idx="4294967295"/>
          </p:nvPr>
        </p:nvSpPr>
        <p:spPr>
          <a:xfrm>
            <a:off x="2622174" y="2439603"/>
            <a:ext cx="6829690" cy="2462213"/>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Segoe UI Semibold"/>
                <a:ea typeface="+mn-ea"/>
                <a:cs typeface="+mn-cs"/>
              </a:rPr>
              <a:t>Lesson 04</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accent1"/>
                </a:solidFill>
                <a:effectLst/>
                <a:uLnTx/>
                <a:uFillTx/>
                <a:latin typeface="Segoe UI Semibold"/>
                <a:ea typeface="+mn-ea"/>
                <a:cs typeface="+mn-cs"/>
              </a:rPr>
              <a:t>Integrate Azure Data Factory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accent1"/>
                </a:solidFill>
                <a:effectLst/>
                <a:uLnTx/>
                <a:uFillTx/>
                <a:latin typeface="Segoe UI Semibold"/>
                <a:ea typeface="+mn-ea"/>
                <a:cs typeface="+mn-cs"/>
              </a:rPr>
              <a:t>with Azure Databricks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chemeClr val="accent1"/>
              </a:solidFill>
              <a:effectLst/>
              <a:uLnTx/>
              <a:uFillTx/>
              <a:latin typeface="Segoe UI Semibold"/>
              <a:ea typeface="+mn-ea"/>
              <a:cs typeface="+mn-cs"/>
            </a:endParaRPr>
          </a:p>
        </p:txBody>
      </p:sp>
    </p:spTree>
    <p:extLst>
      <p:ext uri="{BB962C8B-B14F-4D97-AF65-F5344CB8AC3E}">
        <p14:creationId xmlns:p14="http://schemas.microsoft.com/office/powerpoint/2010/main" val="2561877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2.29167E-6 4.81481E-6 L -2.29167E-6 0.06666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018520" cy="2326791"/>
          </a:xfrm>
        </p:spPr>
        <p:txBody>
          <a:bodyPr/>
          <a:lstStyle/>
          <a:p>
            <a:r>
              <a:rPr lang="en-US" dirty="0"/>
              <a:t>Use Azure Data Factory (ADF) to ingest data and create an ADF pipeline.</a:t>
            </a:r>
          </a:p>
          <a:p>
            <a:r>
              <a:rPr lang="en-US" dirty="0"/>
              <a:t>Create Azure Storage account and the Azure Data Factory instance</a:t>
            </a:r>
          </a:p>
          <a:p>
            <a:r>
              <a:rPr lang="en-US" dirty="0"/>
              <a:t>Use ADF to orchestrate data transformations using a Databricks Notebook activity.</a:t>
            </a:r>
          </a:p>
        </p:txBody>
      </p:sp>
    </p:spTree>
    <p:extLst>
      <p:ext uri="{BB962C8B-B14F-4D97-AF65-F5344CB8AC3E}">
        <p14:creationId xmlns:p14="http://schemas.microsoft.com/office/powerpoint/2010/main" val="2005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6" t="2850"/>
          <a:stretch/>
        </p:blipFill>
        <p:spPr>
          <a:xfrm>
            <a:off x="0" y="0"/>
            <a:ext cx="12197150" cy="6857514"/>
          </a:xfrm>
          <a:prstGeom prst="rect">
            <a:avLst/>
          </a:prstGeom>
        </p:spPr>
      </p:pic>
      <p:sp>
        <p:nvSpPr>
          <p:cNvPr id="6" name="Rectangle 5">
            <a:extLst>
              <a:ext uri="{C183D7F6-B498-43B3-948B-1728B52AA6E4}">
                <adec:decorative xmlns:adec="http://schemas.microsoft.com/office/drawing/2017/decorative" val="1"/>
              </a:ext>
            </a:extLst>
          </p:cNvPr>
          <p:cNvSpPr/>
          <p:nvPr/>
        </p:nvSpPr>
        <p:spPr>
          <a:xfrm>
            <a:off x="0" y="-104836"/>
            <a:ext cx="12211050" cy="6858002"/>
          </a:xfrm>
          <a:prstGeom prst="rect">
            <a:avLst/>
          </a:prstGeom>
          <a:gradFill>
            <a:gsLst>
              <a:gs pos="0">
                <a:schemeClr val="tx2">
                  <a:lumMod val="75000"/>
                </a:schemeClr>
              </a:gs>
              <a:gs pos="81000">
                <a:schemeClr val="tx2">
                  <a:lumMod val="100000"/>
                  <a:alpha val="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3" name="Title 22"/>
          <p:cNvSpPr>
            <a:spLocks noGrp="1"/>
          </p:cNvSpPr>
          <p:nvPr>
            <p:ph type="title"/>
          </p:nvPr>
        </p:nvSpPr>
        <p:spPr/>
        <p:txBody>
          <a:bodyPr/>
          <a:lstStyle/>
          <a:p>
            <a:r>
              <a:rPr lang="en-US" sz="4000" dirty="0">
                <a:solidFill>
                  <a:schemeClr val="bg1"/>
                </a:solidFill>
              </a:rPr>
              <a:t>Working with documents programmatically</a:t>
            </a:r>
          </a:p>
        </p:txBody>
      </p:sp>
      <p:sp>
        <p:nvSpPr>
          <p:cNvPr id="21" name="TextBox 20"/>
          <p:cNvSpPr txBox="1">
            <a:spLocks noChangeAspect="1"/>
          </p:cNvSpPr>
          <p:nvPr/>
        </p:nvSpPr>
        <p:spPr>
          <a:xfrm>
            <a:off x="9031829" y="1960839"/>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Create data </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workflow</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pipeline</a:t>
            </a:r>
          </a:p>
        </p:txBody>
      </p:sp>
      <p:sp>
        <p:nvSpPr>
          <p:cNvPr id="13" name="TextBox 12"/>
          <p:cNvSpPr txBox="1">
            <a:spLocks noChangeAspect="1"/>
          </p:cNvSpPr>
          <p:nvPr/>
        </p:nvSpPr>
        <p:spPr>
          <a:xfrm>
            <a:off x="5099254" y="1960839"/>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Create Azure </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Data Factory</a:t>
            </a:r>
          </a:p>
        </p:txBody>
      </p:sp>
      <p:sp>
        <p:nvSpPr>
          <p:cNvPr id="8" name="TextBox 7"/>
          <p:cNvSpPr txBox="1">
            <a:spLocks noChangeAspect="1"/>
          </p:cNvSpPr>
          <p:nvPr/>
        </p:nvSpPr>
        <p:spPr>
          <a:xfrm>
            <a:off x="1166679" y="1946325"/>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Create Storage</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Account</a:t>
            </a:r>
          </a:p>
        </p:txBody>
      </p:sp>
      <p:sp>
        <p:nvSpPr>
          <p:cNvPr id="14" name="TextBox 13">
            <a:extLst>
              <a:ext uri="{FF2B5EF4-FFF2-40B4-BE49-F238E27FC236}">
                <a16:creationId xmlns:a16="http://schemas.microsoft.com/office/drawing/2014/main" id="{2A70CF76-D67B-4D88-B857-CCFE73272BA2}"/>
              </a:ext>
            </a:extLst>
          </p:cNvPr>
          <p:cNvSpPr txBox="1">
            <a:spLocks noChangeAspect="1"/>
          </p:cNvSpPr>
          <p:nvPr/>
        </p:nvSpPr>
        <p:spPr>
          <a:xfrm>
            <a:off x="6947735" y="4110941"/>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5.</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Perform analysis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on the data </a:t>
            </a:r>
          </a:p>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D05E3E29-E795-4881-BA96-5C33984EB76A}"/>
              </a:ext>
            </a:extLst>
          </p:cNvPr>
          <p:cNvSpPr txBox="1">
            <a:spLocks noChangeAspect="1"/>
          </p:cNvSpPr>
          <p:nvPr/>
        </p:nvSpPr>
        <p:spPr>
          <a:xfrm>
            <a:off x="3015160" y="4110941"/>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Add Databricks</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Workbook to</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pipeline</a:t>
            </a:r>
          </a:p>
        </p:txBody>
      </p:sp>
    </p:spTree>
    <p:extLst>
      <p:ext uri="{BB962C8B-B14F-4D97-AF65-F5344CB8AC3E}">
        <p14:creationId xmlns:p14="http://schemas.microsoft.com/office/powerpoint/2010/main" val="28887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 uri="{C183D7F6-B498-43B3-948B-1728B52AA6E4}">
                <adec:decorative xmlns:adec="http://schemas.microsoft.com/office/drawing/2017/decorative" val="0"/>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 uri="{C183D7F6-B498-43B3-948B-1728B52AA6E4}">
                <adec:decorative xmlns:adec="http://schemas.microsoft.com/office/drawing/2017/decorative" val="1"/>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2325FFBB-5C1A-496A-B934-437E61A7B8CA}"/>
              </a:ext>
            </a:extLst>
          </p:cNvPr>
          <p:cNvSpPr txBox="1">
            <a:spLocks noGrp="1"/>
          </p:cNvSpPr>
          <p:nvPr>
            <p:ph type="title" idx="4294967295"/>
          </p:nvPr>
        </p:nvSpPr>
        <p:spPr>
          <a:xfrm>
            <a:off x="2622174" y="2439603"/>
            <a:ext cx="4421595" cy="1846659"/>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Segoe UI Semibold"/>
                <a:ea typeface="+mn-ea"/>
                <a:cs typeface="+mn-cs"/>
              </a:rPr>
              <a:t>Lesson 01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chemeClr val="accent1"/>
                </a:solidFill>
                <a:effectLst/>
                <a:uLnTx/>
                <a:uFillTx/>
                <a:latin typeface="Segoe UI Semibold"/>
                <a:ea typeface="+mn-ea"/>
                <a:cs typeface="+mn-cs"/>
              </a:rPr>
              <a:t>Introduction to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chemeClr val="accent1"/>
                </a:solidFill>
                <a:effectLst/>
                <a:uLnTx/>
                <a:uFillTx/>
                <a:latin typeface="Segoe UI Semibold"/>
                <a:ea typeface="+mn-ea"/>
                <a:cs typeface="+mn-cs"/>
              </a:rPr>
              <a:t>Azure Data Factory</a:t>
            </a:r>
            <a:endParaRPr kumimoji="0" lang="en-US" sz="4000" b="0" i="0" u="none" strike="noStrike" kern="1200" cap="none" spc="0" normalizeH="0" baseline="0" noProof="0" dirty="0">
              <a:ln>
                <a:noFill/>
              </a:ln>
              <a:solidFill>
                <a:schemeClr val="accent1"/>
              </a:solidFill>
              <a:effectLst/>
              <a:uLnTx/>
              <a:uFillTx/>
              <a:latin typeface="Segoe UI Semibold"/>
              <a:ea typeface="+mn-ea"/>
              <a:cs typeface="+mn-cs"/>
            </a:endParaRPr>
          </a:p>
        </p:txBody>
      </p:sp>
    </p:spTree>
    <p:extLst>
      <p:ext uri="{BB962C8B-B14F-4D97-AF65-F5344CB8AC3E}">
        <p14:creationId xmlns:p14="http://schemas.microsoft.com/office/powerpoint/2010/main" val="234776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Azure Storage account and the </a:t>
            </a:r>
            <a:br>
              <a:rPr lang="en-US" dirty="0"/>
            </a:br>
            <a:r>
              <a:rPr lang="en-US" dirty="0"/>
              <a:t>Azure Data Factory Instance</a:t>
            </a:r>
          </a:p>
        </p:txBody>
      </p:sp>
      <p:pic>
        <p:nvPicPr>
          <p:cNvPr id="7" name="Picture 6" descr="A screenshot of the Create storage account blade in the Azure Portal">
            <a:extLst>
              <a:ext uri="{FF2B5EF4-FFF2-40B4-BE49-F238E27FC236}">
                <a16:creationId xmlns:a16="http://schemas.microsoft.com/office/drawing/2014/main" id="{CE70C591-CF7C-4FF4-9219-B2C9EE3EA59B}"/>
              </a:ext>
            </a:extLst>
          </p:cNvPr>
          <p:cNvPicPr>
            <a:picLocks noChangeAspect="1"/>
          </p:cNvPicPr>
          <p:nvPr/>
        </p:nvPicPr>
        <p:blipFill>
          <a:blip r:embed="rId3"/>
          <a:stretch>
            <a:fillRect/>
          </a:stretch>
        </p:blipFill>
        <p:spPr>
          <a:xfrm>
            <a:off x="582421" y="2069290"/>
            <a:ext cx="4327384" cy="4278913"/>
          </a:xfrm>
          <a:prstGeom prst="rect">
            <a:avLst/>
          </a:prstGeom>
        </p:spPr>
      </p:pic>
      <p:pic>
        <p:nvPicPr>
          <p:cNvPr id="5" name="Picture 4">
            <a:extLst>
              <a:ext uri="{FF2B5EF4-FFF2-40B4-BE49-F238E27FC236}">
                <a16:creationId xmlns:a16="http://schemas.microsoft.com/office/drawing/2014/main" id="{2656FA90-416E-42EF-822B-2F1A2F02B05C}"/>
              </a:ext>
            </a:extLst>
          </p:cNvPr>
          <p:cNvPicPr>
            <a:picLocks noChangeAspect="1"/>
          </p:cNvPicPr>
          <p:nvPr/>
        </p:nvPicPr>
        <p:blipFill>
          <a:blip r:embed="rId4"/>
          <a:stretch>
            <a:fillRect/>
          </a:stretch>
        </p:blipFill>
        <p:spPr>
          <a:xfrm>
            <a:off x="6667500" y="2069290"/>
            <a:ext cx="3619500" cy="4438650"/>
          </a:xfrm>
          <a:prstGeom prst="rect">
            <a:avLst/>
          </a:prstGeom>
        </p:spPr>
      </p:pic>
    </p:spTree>
    <p:extLst>
      <p:ext uri="{BB962C8B-B14F-4D97-AF65-F5344CB8AC3E}">
        <p14:creationId xmlns:p14="http://schemas.microsoft.com/office/powerpoint/2010/main" val="365287886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 ADF to orchestrate data transformations using a Databricks Notebook activity</a:t>
            </a:r>
          </a:p>
        </p:txBody>
      </p:sp>
      <p:pic>
        <p:nvPicPr>
          <p:cNvPr id="2" name="Picture 1" descr="A screenshot of the Databricks Console in the Azure Portal">
            <a:extLst>
              <a:ext uri="{FF2B5EF4-FFF2-40B4-BE49-F238E27FC236}">
                <a16:creationId xmlns:a16="http://schemas.microsoft.com/office/drawing/2014/main" id="{838B0153-F722-408D-B610-94CFFA7CA1CB}"/>
              </a:ext>
            </a:extLst>
          </p:cNvPr>
          <p:cNvPicPr>
            <a:picLocks noChangeAspect="1"/>
          </p:cNvPicPr>
          <p:nvPr/>
        </p:nvPicPr>
        <p:blipFill>
          <a:blip r:embed="rId3"/>
          <a:stretch>
            <a:fillRect/>
          </a:stretch>
        </p:blipFill>
        <p:spPr>
          <a:xfrm>
            <a:off x="2003526" y="1817636"/>
            <a:ext cx="7402564" cy="4750853"/>
          </a:xfrm>
          <a:prstGeom prst="rect">
            <a:avLst/>
          </a:prstGeom>
        </p:spPr>
      </p:pic>
    </p:spTree>
    <p:extLst>
      <p:ext uri="{BB962C8B-B14F-4D97-AF65-F5344CB8AC3E}">
        <p14:creationId xmlns:p14="http://schemas.microsoft.com/office/powerpoint/2010/main" val="19358010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1107996"/>
          </a:xfrm>
        </p:spPr>
        <p:txBody>
          <a:bodyPr/>
          <a:lstStyle/>
          <a:p>
            <a:r>
              <a:rPr lang="en-US" b="1" dirty="0"/>
              <a:t>Understanding Pricing</a:t>
            </a:r>
            <a:br>
              <a:rPr lang="en-US" b="1" dirty="0"/>
            </a:br>
            <a:endParaRPr lang="en-US" dirty="0"/>
          </a:p>
        </p:txBody>
      </p:sp>
      <p:sp>
        <p:nvSpPr>
          <p:cNvPr id="3" name="Rectangle 2">
            <a:extLst>
              <a:ext uri="{FF2B5EF4-FFF2-40B4-BE49-F238E27FC236}">
                <a16:creationId xmlns:a16="http://schemas.microsoft.com/office/drawing/2014/main" id="{3930F860-370F-4990-85FC-29975C972914}"/>
              </a:ext>
            </a:extLst>
          </p:cNvPr>
          <p:cNvSpPr/>
          <p:nvPr/>
        </p:nvSpPr>
        <p:spPr>
          <a:xfrm>
            <a:off x="471466" y="1280382"/>
            <a:ext cx="11359290" cy="954107"/>
          </a:xfrm>
          <a:prstGeom prst="rect">
            <a:avLst/>
          </a:prstGeom>
        </p:spPr>
        <p:txBody>
          <a:bodyPr wrap="square">
            <a:spAutoFit/>
          </a:bodyPr>
          <a:lstStyle/>
          <a:p>
            <a:pPr marL="285750" indent="-285750">
              <a:buFont typeface="Arial" panose="020B0604020202020204" pitchFamily="34" charset="0"/>
              <a:buChar char="•"/>
            </a:pPr>
            <a:endParaRPr lang="en-US" sz="28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endParaRPr lang="en-US" sz="2800" dirty="0">
              <a:latin typeface="Segoe UI Semilight" panose="020B0402040204020203" pitchFamily="34" charset="0"/>
              <a:cs typeface="Segoe UI Semilight" panose="020B0402040204020203" pitchFamily="34" charset="0"/>
            </a:endParaRPr>
          </a:p>
        </p:txBody>
      </p:sp>
      <p:sp>
        <p:nvSpPr>
          <p:cNvPr id="2" name="Rectangle 1">
            <a:extLst>
              <a:ext uri="{FF2B5EF4-FFF2-40B4-BE49-F238E27FC236}">
                <a16:creationId xmlns:a16="http://schemas.microsoft.com/office/drawing/2014/main" id="{D16F6F6A-3FED-4878-9169-42D896E41477}"/>
              </a:ext>
            </a:extLst>
          </p:cNvPr>
          <p:cNvSpPr/>
          <p:nvPr/>
        </p:nvSpPr>
        <p:spPr>
          <a:xfrm>
            <a:off x="471465" y="1934792"/>
            <a:ext cx="10569067" cy="635559"/>
          </a:xfrm>
          <a:prstGeom prst="rect">
            <a:avLst/>
          </a:prstGeom>
        </p:spPr>
        <p:txBody>
          <a:bodyPr wrap="square">
            <a:spAutoFit/>
          </a:bodyPr>
          <a:lstStyle/>
          <a:p>
            <a:r>
              <a:rPr lang="es-AR" dirty="0">
                <a:hlinkClick r:id="rId3"/>
              </a:rPr>
              <a:t>https://www.slideshare.net/CathrineWilhelmsen/lessons-learned-understanding-azure-data-factory-pricing-microsoft-ignite-2019</a:t>
            </a:r>
            <a:endParaRPr lang="en-US" dirty="0"/>
          </a:p>
        </p:txBody>
      </p:sp>
      <p:sp>
        <p:nvSpPr>
          <p:cNvPr id="4" name="Rectangle 3">
            <a:extLst>
              <a:ext uri="{FF2B5EF4-FFF2-40B4-BE49-F238E27FC236}">
                <a16:creationId xmlns:a16="http://schemas.microsoft.com/office/drawing/2014/main" id="{306475AF-47AC-4230-8C2C-9519357755AB}"/>
              </a:ext>
            </a:extLst>
          </p:cNvPr>
          <p:cNvSpPr/>
          <p:nvPr/>
        </p:nvSpPr>
        <p:spPr>
          <a:xfrm>
            <a:off x="471464" y="2827573"/>
            <a:ext cx="10569067" cy="363946"/>
          </a:xfrm>
          <a:prstGeom prst="rect">
            <a:avLst/>
          </a:prstGeom>
        </p:spPr>
        <p:txBody>
          <a:bodyPr wrap="square">
            <a:spAutoFit/>
          </a:bodyPr>
          <a:lstStyle/>
          <a:p>
            <a:r>
              <a:rPr lang="es-AR" dirty="0">
                <a:hlinkClick r:id="rId4"/>
              </a:rPr>
              <a:t>https://docs.microsoft.com/en-us/azure/data-factory/pricing-concepts</a:t>
            </a:r>
            <a:endParaRPr lang="en-US" dirty="0"/>
          </a:p>
        </p:txBody>
      </p:sp>
    </p:spTree>
    <p:extLst>
      <p:ext uri="{BB962C8B-B14F-4D97-AF65-F5344CB8AC3E}">
        <p14:creationId xmlns:p14="http://schemas.microsoft.com/office/powerpoint/2010/main" val="394437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a:xfrm>
            <a:off x="199642" y="258537"/>
            <a:ext cx="11903053" cy="538609"/>
          </a:xfrm>
        </p:spPr>
        <p:txBody>
          <a:bodyPr/>
          <a:lstStyle/>
          <a:p>
            <a:r>
              <a:rPr lang="en-US" sz="3500" dirty="0"/>
              <a:t>Lab: </a:t>
            </a:r>
            <a:r>
              <a:rPr lang="en-US" sz="3500" b="1" dirty="0"/>
              <a:t>Orchestrating Data Movement with Azure Data Factory</a:t>
            </a:r>
            <a:endParaRPr lang="en-US" sz="3500" dirty="0"/>
          </a:p>
        </p:txBody>
      </p:sp>
      <p:pic>
        <p:nvPicPr>
          <p:cNvPr id="4" name="Picture 3" descr="This is a lab title slide. At the top of this slide is the lab title. underneath the title, is a picture of an individual working at a desk with three monitors.">
            <a:extLst>
              <a:ext uri="{FF2B5EF4-FFF2-40B4-BE49-F238E27FC236}">
                <a16:creationId xmlns:a16="http://schemas.microsoft.com/office/drawing/2014/main" id="{AEBD4895-FE0C-4436-B5C2-74F80471FE4E}"/>
              </a:ext>
            </a:extLst>
          </p:cNvPr>
          <p:cNvPicPr>
            <a:picLocks noChangeAspect="1"/>
          </p:cNvPicPr>
          <p:nvPr/>
        </p:nvPicPr>
        <p:blipFill>
          <a:blip r:embed="rId3"/>
          <a:stretch>
            <a:fillRect/>
          </a:stretch>
        </p:blipFill>
        <p:spPr>
          <a:xfrm>
            <a:off x="0" y="1112521"/>
            <a:ext cx="12192000" cy="5745479"/>
          </a:xfrm>
          <a:prstGeom prst="rect">
            <a:avLst/>
          </a:prstGeom>
        </p:spPr>
      </p:pic>
    </p:spTree>
    <p:extLst>
      <p:ext uri="{BB962C8B-B14F-4D97-AF65-F5344CB8AC3E}">
        <p14:creationId xmlns:p14="http://schemas.microsoft.com/office/powerpoint/2010/main" val="356927356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overview</a:t>
            </a:r>
          </a:p>
        </p:txBody>
      </p:sp>
      <p:sp>
        <p:nvSpPr>
          <p:cNvPr id="6" name="Text Placeholder 5"/>
          <p:cNvSpPr>
            <a:spLocks noGrp="1"/>
          </p:cNvSpPr>
          <p:nvPr>
            <p:ph type="body" sz="quarter" idx="10"/>
          </p:nvPr>
        </p:nvSpPr>
        <p:spPr>
          <a:xfrm>
            <a:off x="471466" y="1108734"/>
            <a:ext cx="11018520" cy="2099036"/>
          </a:xfrm>
        </p:spPr>
        <p:txBody>
          <a:bodyPr/>
          <a:lstStyle/>
          <a:p>
            <a:r>
              <a:rPr lang="en-GB" sz="2200" dirty="0"/>
              <a:t>In this module, students will learn how Azure Data factory can be used to orchestrate the data movement from a wide range of data platform technologies. They will be able to explain the capabilities of the technology and be able to set up an end to end data pipeline that ingests data from SQL Database and load the data into SQL Data Warehouse. The student will also demonstrate how to call a compute resource.</a:t>
            </a:r>
          </a:p>
          <a:p>
            <a:pPr marL="0" indent="0">
              <a:buNone/>
            </a:pPr>
            <a:endParaRPr lang="en-US" sz="2200" dirty="0"/>
          </a:p>
        </p:txBody>
      </p:sp>
      <p:sp>
        <p:nvSpPr>
          <p:cNvPr id="4" name="Title 16">
            <a:extLst>
              <a:ext uri="{FF2B5EF4-FFF2-40B4-BE49-F238E27FC236}">
                <a16:creationId xmlns:a16="http://schemas.microsoft.com/office/drawing/2014/main" id="{2ECE6768-4673-4739-A340-5A273E3B88C8}"/>
              </a:ext>
            </a:extLst>
          </p:cNvPr>
          <p:cNvSpPr txBox="1">
            <a:spLocks/>
          </p:cNvSpPr>
          <p:nvPr/>
        </p:nvSpPr>
        <p:spPr>
          <a:xfrm>
            <a:off x="471466" y="382107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Lab objectives</a:t>
            </a:r>
          </a:p>
        </p:txBody>
      </p:sp>
      <p:sp>
        <p:nvSpPr>
          <p:cNvPr id="5" name="Text Placeholder 5">
            <a:extLst>
              <a:ext uri="{FF2B5EF4-FFF2-40B4-BE49-F238E27FC236}">
                <a16:creationId xmlns:a16="http://schemas.microsoft.com/office/drawing/2014/main" id="{B2394A3B-DE3F-43A7-85D6-5FF168AA6FE1}"/>
              </a:ext>
            </a:extLst>
          </p:cNvPr>
          <p:cNvSpPr txBox="1">
            <a:spLocks/>
          </p:cNvSpPr>
          <p:nvPr/>
        </p:nvSpPr>
        <p:spPr>
          <a:xfrm>
            <a:off x="471466" y="4531163"/>
            <a:ext cx="11018520" cy="21605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After completing this lab, you will be able to:</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685800" lvl="1" indent="-457200">
              <a:buFont typeface="+mj-lt"/>
              <a:buAutoNum type="arabicPeriod"/>
              <a:defRPr/>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Explain how Azure Data Factory works</a:t>
            </a:r>
            <a:endParaRPr lang="en-GB"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a:p>
            <a:pPr marL="685800" lvl="1" indent="-457200">
              <a:buFont typeface="+mj-lt"/>
              <a:buAutoNum type="arabicPeriod"/>
              <a:defRPr/>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Azure Data Factory Components </a:t>
            </a:r>
            <a:endParaRPr lang="en-GB"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a:p>
            <a:pPr marL="228600" lvl="1" indent="0">
              <a:buNone/>
              <a:defRPr/>
            </a:pPr>
            <a:br>
              <a:rPr lang="en-GB" dirty="0">
                <a:gradFill>
                  <a:gsLst>
                    <a:gs pos="1250">
                      <a:srgbClr val="1A1A1A"/>
                    </a:gs>
                    <a:gs pos="100000">
                      <a:srgbClr val="1A1A1A"/>
                    </a:gs>
                  </a:gsLst>
                  <a:lin ang="5400000" scaled="0"/>
                </a:gradFill>
                <a:latin typeface="Segoe UI"/>
              </a:rPr>
            </a:br>
            <a:endParaRPr lang="en-GB"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323663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overview</a:t>
            </a:r>
          </a:p>
        </p:txBody>
      </p:sp>
      <p:sp>
        <p:nvSpPr>
          <p:cNvPr id="6" name="Text Placeholder 5"/>
          <p:cNvSpPr>
            <a:spLocks noGrp="1"/>
          </p:cNvSpPr>
          <p:nvPr>
            <p:ph type="body" sz="quarter" idx="10"/>
          </p:nvPr>
        </p:nvSpPr>
        <p:spPr>
          <a:xfrm>
            <a:off x="471466" y="1108734"/>
            <a:ext cx="11018520" cy="3108543"/>
          </a:xfrm>
        </p:spPr>
        <p:txBody>
          <a:bodyPr/>
          <a:lstStyle/>
          <a:p>
            <a:r>
              <a:rPr lang="pt-BR" sz="2200" dirty="0" err="1"/>
              <a:t>Exercise</a:t>
            </a:r>
            <a:r>
              <a:rPr lang="pt-BR" sz="2200" dirty="0"/>
              <a:t> 1: Setup Azure Data </a:t>
            </a:r>
            <a:r>
              <a:rPr lang="pt-BR" sz="2200" dirty="0" err="1"/>
              <a:t>Factory</a:t>
            </a:r>
            <a:endParaRPr lang="pt-BR" sz="2200" dirty="0"/>
          </a:p>
          <a:p>
            <a:r>
              <a:rPr lang="en-US" sz="2200" dirty="0"/>
              <a:t>Exercise 2: Ingest data using the Copy Activity</a:t>
            </a:r>
          </a:p>
          <a:p>
            <a:r>
              <a:rPr lang="en-US" sz="2200" dirty="0"/>
              <a:t>Exercise 3: Transforming Data with Mapping Data Flow</a:t>
            </a:r>
          </a:p>
          <a:p>
            <a:endParaRPr lang="en-US" sz="2200" dirty="0"/>
          </a:p>
          <a:p>
            <a:r>
              <a:rPr lang="en-US" sz="2200" dirty="0"/>
              <a:t>Exercise 3 -Task 4 - Writing to a Data Sink</a:t>
            </a:r>
          </a:p>
          <a:p>
            <a:pPr lvl="1"/>
            <a:r>
              <a:rPr lang="en-US" b="1" dirty="0"/>
              <a:t>No </a:t>
            </a:r>
            <a:r>
              <a:rPr lang="en-US" b="1" dirty="0" err="1"/>
              <a:t>usar</a:t>
            </a:r>
            <a:r>
              <a:rPr lang="en-US" b="1" dirty="0"/>
              <a:t> Synapse Analytics </a:t>
            </a:r>
            <a:r>
              <a:rPr lang="en-US" b="1" dirty="0" err="1"/>
              <a:t>como</a:t>
            </a:r>
            <a:r>
              <a:rPr lang="en-US" b="1" dirty="0"/>
              <a:t> dice </a:t>
            </a:r>
            <a:r>
              <a:rPr lang="en-US" b="1" dirty="0" err="1"/>
              <a:t>en</a:t>
            </a:r>
            <a:r>
              <a:rPr lang="en-US" b="1" dirty="0"/>
              <a:t> GitHub.</a:t>
            </a:r>
          </a:p>
          <a:p>
            <a:pPr lvl="1"/>
            <a:r>
              <a:rPr lang="en-US" b="1" dirty="0" err="1"/>
              <a:t>Usar</a:t>
            </a:r>
            <a:r>
              <a:rPr lang="en-US" b="1" dirty="0"/>
              <a:t> el SQL Database que les </a:t>
            </a:r>
            <a:r>
              <a:rPr lang="en-US" b="1" dirty="0" err="1"/>
              <a:t>voy</a:t>
            </a:r>
            <a:r>
              <a:rPr lang="en-US" b="1" dirty="0"/>
              <a:t> a Pasar</a:t>
            </a:r>
            <a:endParaRPr lang="en-GB" b="1" dirty="0"/>
          </a:p>
          <a:p>
            <a:pPr marL="0" indent="0">
              <a:buNone/>
            </a:pPr>
            <a:endParaRPr lang="en-US" sz="2200" dirty="0"/>
          </a:p>
        </p:txBody>
      </p:sp>
    </p:spTree>
    <p:extLst>
      <p:ext uri="{BB962C8B-B14F-4D97-AF65-F5344CB8AC3E}">
        <p14:creationId xmlns:p14="http://schemas.microsoft.com/office/powerpoint/2010/main" val="136876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25CF4-42C0-4825-930B-558EC68F179B}"/>
              </a:ext>
            </a:extLst>
          </p:cNvPr>
          <p:cNvSpPr>
            <a:spLocks noGrp="1"/>
          </p:cNvSpPr>
          <p:nvPr>
            <p:ph type="ctrTitle"/>
          </p:nvPr>
        </p:nvSpPr>
        <p:spPr>
          <a:xfrm>
            <a:off x="387179" y="4085968"/>
            <a:ext cx="3554233" cy="714375"/>
          </a:xfrm>
        </p:spPr>
        <p:txBody>
          <a:bodyPr>
            <a:normAutofit fontScale="90000"/>
          </a:bodyPr>
          <a:lstStyle/>
          <a:p>
            <a:r>
              <a:rPr lang="en-US" dirty="0"/>
              <a:t>SQL Database Sink</a:t>
            </a:r>
          </a:p>
        </p:txBody>
      </p:sp>
      <p:pic>
        <p:nvPicPr>
          <p:cNvPr id="5" name="Picture 4" descr="A picture containing screenshot&#10;&#10;Description automatically generated">
            <a:extLst>
              <a:ext uri="{FF2B5EF4-FFF2-40B4-BE49-F238E27FC236}">
                <a16:creationId xmlns:a16="http://schemas.microsoft.com/office/drawing/2014/main" id="{DA4632EE-2DC0-4228-A3DE-894A5426D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883" y="160639"/>
            <a:ext cx="3554233" cy="6487812"/>
          </a:xfrm>
          <a:prstGeom prst="rect">
            <a:avLst/>
          </a:prstGeom>
        </p:spPr>
      </p:pic>
    </p:spTree>
    <p:extLst>
      <p:ext uri="{BB962C8B-B14F-4D97-AF65-F5344CB8AC3E}">
        <p14:creationId xmlns:p14="http://schemas.microsoft.com/office/powerpoint/2010/main" val="1959834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25CF4-42C0-4825-930B-558EC68F179B}"/>
              </a:ext>
            </a:extLst>
          </p:cNvPr>
          <p:cNvSpPr>
            <a:spLocks noGrp="1"/>
          </p:cNvSpPr>
          <p:nvPr>
            <p:ph type="ctrTitle"/>
          </p:nvPr>
        </p:nvSpPr>
        <p:spPr>
          <a:xfrm>
            <a:off x="387179" y="4085968"/>
            <a:ext cx="3554233" cy="714375"/>
          </a:xfrm>
        </p:spPr>
        <p:txBody>
          <a:bodyPr>
            <a:normAutofit fontScale="90000"/>
          </a:bodyPr>
          <a:lstStyle/>
          <a:p>
            <a:r>
              <a:rPr lang="en-US" dirty="0"/>
              <a:t>Dataflow Settings</a:t>
            </a:r>
          </a:p>
        </p:txBody>
      </p:sp>
      <p:pic>
        <p:nvPicPr>
          <p:cNvPr id="6" name="Picture 5" descr="A screenshot of a cell phone&#10;&#10;Description automatically generated">
            <a:extLst>
              <a:ext uri="{FF2B5EF4-FFF2-40B4-BE49-F238E27FC236}">
                <a16:creationId xmlns:a16="http://schemas.microsoft.com/office/drawing/2014/main" id="{AAB75754-DE63-461F-A84C-15EB61198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1412" y="1608151"/>
            <a:ext cx="5883965" cy="3641697"/>
          </a:xfrm>
          <a:prstGeom prst="rect">
            <a:avLst/>
          </a:prstGeom>
        </p:spPr>
      </p:pic>
    </p:spTree>
    <p:extLst>
      <p:ext uri="{BB962C8B-B14F-4D97-AF65-F5344CB8AC3E}">
        <p14:creationId xmlns:p14="http://schemas.microsoft.com/office/powerpoint/2010/main" val="2367078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25CF4-42C0-4825-930B-558EC68F179B}"/>
              </a:ext>
            </a:extLst>
          </p:cNvPr>
          <p:cNvSpPr>
            <a:spLocks noGrp="1"/>
          </p:cNvSpPr>
          <p:nvPr>
            <p:ph type="ctrTitle"/>
          </p:nvPr>
        </p:nvSpPr>
        <p:spPr>
          <a:xfrm>
            <a:off x="-94734" y="902902"/>
            <a:ext cx="3554233" cy="3681454"/>
          </a:xfrm>
        </p:spPr>
        <p:txBody>
          <a:bodyPr>
            <a:normAutofit/>
          </a:bodyPr>
          <a:lstStyle/>
          <a:p>
            <a:r>
              <a:rPr lang="en-US" dirty="0"/>
              <a:t>Dataflow Mapping</a:t>
            </a:r>
          </a:p>
        </p:txBody>
      </p:sp>
      <p:pic>
        <p:nvPicPr>
          <p:cNvPr id="4" name="Picture 3" descr="A screenshot of a cell phone&#10;&#10;Description automatically generated">
            <a:extLst>
              <a:ext uri="{FF2B5EF4-FFF2-40B4-BE49-F238E27FC236}">
                <a16:creationId xmlns:a16="http://schemas.microsoft.com/office/drawing/2014/main" id="{B1FD5F42-F9DD-44B6-848A-80C1D25B9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3459" y="1477063"/>
            <a:ext cx="8221362" cy="3681454"/>
          </a:xfrm>
          <a:prstGeom prst="rect">
            <a:avLst/>
          </a:prstGeom>
        </p:spPr>
      </p:pic>
    </p:spTree>
    <p:extLst>
      <p:ext uri="{BB962C8B-B14F-4D97-AF65-F5344CB8AC3E}">
        <p14:creationId xmlns:p14="http://schemas.microsoft.com/office/powerpoint/2010/main" val="2558015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25CF4-42C0-4825-930B-558EC68F179B}"/>
              </a:ext>
            </a:extLst>
          </p:cNvPr>
          <p:cNvSpPr>
            <a:spLocks noGrp="1"/>
          </p:cNvSpPr>
          <p:nvPr>
            <p:ph type="ctrTitle"/>
          </p:nvPr>
        </p:nvSpPr>
        <p:spPr>
          <a:xfrm>
            <a:off x="387180" y="1952626"/>
            <a:ext cx="2213146" cy="2828924"/>
          </a:xfrm>
        </p:spPr>
        <p:txBody>
          <a:bodyPr>
            <a:normAutofit/>
          </a:bodyPr>
          <a:lstStyle/>
          <a:p>
            <a:r>
              <a:rPr lang="en-US" dirty="0"/>
              <a:t>Table Name</a:t>
            </a:r>
          </a:p>
        </p:txBody>
      </p:sp>
      <p:pic>
        <p:nvPicPr>
          <p:cNvPr id="4" name="Picture 3" descr="A screenshot of a cell phone&#10;&#10;Description automatically generated">
            <a:extLst>
              <a:ext uri="{FF2B5EF4-FFF2-40B4-BE49-F238E27FC236}">
                <a16:creationId xmlns:a16="http://schemas.microsoft.com/office/drawing/2014/main" id="{78075EBD-BE8A-485E-9278-6459A2035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7260" y="2420473"/>
            <a:ext cx="8787561" cy="2262738"/>
          </a:xfrm>
          <a:prstGeom prst="rect">
            <a:avLst/>
          </a:prstGeom>
        </p:spPr>
      </p:pic>
    </p:spTree>
    <p:extLst>
      <p:ext uri="{BB962C8B-B14F-4D97-AF65-F5344CB8AC3E}">
        <p14:creationId xmlns:p14="http://schemas.microsoft.com/office/powerpoint/2010/main" val="3339028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423354" cy="1982081"/>
          </a:xfrm>
        </p:spPr>
        <p:txBody>
          <a:bodyPr/>
          <a:lstStyle/>
          <a:p>
            <a:r>
              <a:rPr lang="en-US" dirty="0"/>
              <a:t>What is Azure Data Factory</a:t>
            </a:r>
          </a:p>
          <a:p>
            <a:r>
              <a:rPr lang="en-US" dirty="0"/>
              <a:t>The Data Factory process</a:t>
            </a:r>
          </a:p>
          <a:p>
            <a:r>
              <a:rPr lang="en-US" dirty="0"/>
              <a:t>Azure Data Factory components</a:t>
            </a:r>
          </a:p>
          <a:p>
            <a:r>
              <a:rPr lang="en-US" dirty="0"/>
              <a:t>Azure Data Factory security</a:t>
            </a:r>
          </a:p>
        </p:txBody>
      </p:sp>
    </p:spTree>
    <p:extLst>
      <p:ext uri="{BB962C8B-B14F-4D97-AF65-F5344CB8AC3E}">
        <p14:creationId xmlns:p14="http://schemas.microsoft.com/office/powerpoint/2010/main" val="325314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25CF4-42C0-4825-930B-558EC68F179B}"/>
              </a:ext>
            </a:extLst>
          </p:cNvPr>
          <p:cNvSpPr>
            <a:spLocks noGrp="1"/>
          </p:cNvSpPr>
          <p:nvPr>
            <p:ph type="ctrTitle"/>
          </p:nvPr>
        </p:nvSpPr>
        <p:spPr>
          <a:xfrm>
            <a:off x="387179" y="4085968"/>
            <a:ext cx="3554233" cy="714375"/>
          </a:xfrm>
        </p:spPr>
        <p:txBody>
          <a:bodyPr>
            <a:normAutofit fontScale="90000"/>
          </a:bodyPr>
          <a:lstStyle/>
          <a:p>
            <a:r>
              <a:rPr lang="en-US" dirty="0"/>
              <a:t>Sink</a:t>
            </a:r>
          </a:p>
        </p:txBody>
      </p:sp>
      <p:pic>
        <p:nvPicPr>
          <p:cNvPr id="4" name="Picture 3" descr="A screenshot of a social media post&#10;&#10;Description automatically generated">
            <a:extLst>
              <a:ext uri="{FF2B5EF4-FFF2-40B4-BE49-F238E27FC236}">
                <a16:creationId xmlns:a16="http://schemas.microsoft.com/office/drawing/2014/main" id="{05B1CE2B-AEA6-4FAD-A0BC-289CA0885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9178" y="2049192"/>
            <a:ext cx="7879743" cy="2751151"/>
          </a:xfrm>
          <a:prstGeom prst="rect">
            <a:avLst/>
          </a:prstGeom>
        </p:spPr>
      </p:pic>
    </p:spTree>
    <p:extLst>
      <p:ext uri="{BB962C8B-B14F-4D97-AF65-F5344CB8AC3E}">
        <p14:creationId xmlns:p14="http://schemas.microsoft.com/office/powerpoint/2010/main" val="414126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6" name="Text Placeholder 5"/>
          <p:cNvSpPr>
            <a:spLocks noGrp="1"/>
          </p:cNvSpPr>
          <p:nvPr>
            <p:ph type="body" sz="quarter" idx="10"/>
          </p:nvPr>
        </p:nvSpPr>
        <p:spPr>
          <a:xfrm>
            <a:off x="471466" y="1108734"/>
            <a:ext cx="11018520" cy="1809726"/>
          </a:xfrm>
        </p:spPr>
        <p:txBody>
          <a:bodyPr/>
          <a:lstStyle/>
          <a:p>
            <a:pPr lvl="0"/>
            <a:r>
              <a:rPr lang="en-GB" dirty="0"/>
              <a:t>Q01 - Can you think of example of automating batch data loads with Azure Data Factory back at work? </a:t>
            </a:r>
            <a:br>
              <a:rPr lang="en-GB" dirty="0"/>
            </a:br>
            <a:endParaRPr lang="en-GB" dirty="0"/>
          </a:p>
          <a:p>
            <a:pPr marL="0" lvl="0" indent="0">
              <a:buNone/>
            </a:pPr>
            <a:endParaRPr lang="en-US" dirty="0"/>
          </a:p>
        </p:txBody>
      </p:sp>
    </p:spTree>
    <p:extLst>
      <p:ext uri="{BB962C8B-B14F-4D97-AF65-F5344CB8AC3E}">
        <p14:creationId xmlns:p14="http://schemas.microsoft.com/office/powerpoint/2010/main" val="179505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 module summary slide. On the right of the screen, there is a picture of a Microsoft Surface with a Microsoft website page open. On the left of the screen, there is a dark section called &quot;Module Summary&quot; that lists out the objectives of the module that the student has just learned. Underneath this is a blue section with the title of &quot;Next Steps&quot; that suggests a resource the students can use to follow up after the course."/>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C183D7F6-B498-43B3-948B-1728B52AA6E4}">
                <adec:decorative xmlns:adec="http://schemas.microsoft.com/office/drawing/2017/decorative" val="1"/>
              </a:ext>
            </a:extLst>
          </p:cNvPr>
          <p:cNvSpPr/>
          <p:nvPr/>
        </p:nvSpPr>
        <p:spPr>
          <a:xfrm>
            <a:off x="199523" y="4055624"/>
            <a:ext cx="5510321" cy="2581689"/>
          </a:xfrm>
          <a:prstGeom prst="rect">
            <a:avLst/>
          </a:prstGeom>
          <a:solidFill>
            <a:schemeClr val="tx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 name="Title 1"/>
          <p:cNvSpPr>
            <a:spLocks noGrp="1"/>
          </p:cNvSpPr>
          <p:nvPr>
            <p:ph type="title"/>
          </p:nvPr>
        </p:nvSpPr>
        <p:spPr>
          <a:xfrm>
            <a:off x="247650" y="4111903"/>
            <a:ext cx="11696700" cy="682195"/>
          </a:xfrm>
        </p:spPr>
        <p:txBody>
          <a:bodyPr/>
          <a:lstStyle/>
          <a:p>
            <a:r>
              <a:rPr lang="en-US" sz="4800" dirty="0">
                <a:solidFill>
                  <a:schemeClr val="bg1"/>
                </a:solidFill>
              </a:rPr>
              <a:t>Next steps</a:t>
            </a:r>
          </a:p>
        </p:txBody>
      </p:sp>
      <p:sp>
        <p:nvSpPr>
          <p:cNvPr id="12" name="Rectangle 11"/>
          <p:cNvSpPr/>
          <p:nvPr/>
        </p:nvSpPr>
        <p:spPr>
          <a:xfrm>
            <a:off x="247650" y="4956044"/>
            <a:ext cx="4932948" cy="9981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137160" rtlCol="0" anchor="t"/>
          <a:lstStyle/>
          <a:p>
            <a:r>
              <a:rPr lang="en-US" dirty="0"/>
              <a:t>After the course, </a:t>
            </a:r>
            <a:r>
              <a:rPr lang="en-US" dirty="0">
                <a:hlinkClick r:id="rId4"/>
              </a:rPr>
              <a:t>read the white paper on data migration from on-premise relational data warehouse to Azure using Azure Data Factory</a:t>
            </a:r>
            <a:endParaRPr lang="en-US" dirty="0"/>
          </a:p>
        </p:txBody>
      </p:sp>
      <p:sp>
        <p:nvSpPr>
          <p:cNvPr id="5" name="Arrow: Chevron 4">
            <a:extLst>
              <a:ext uri="{C183D7F6-B498-43B3-948B-1728B52AA6E4}">
                <adec:decorative xmlns:adec="http://schemas.microsoft.com/office/drawing/2017/decorative" val="1"/>
              </a:ext>
            </a:extLst>
          </p:cNvPr>
          <p:cNvSpPr/>
          <p:nvPr/>
        </p:nvSpPr>
        <p:spPr>
          <a:xfrm>
            <a:off x="2963022" y="4196867"/>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3" name="Rectangle 2"/>
          <p:cNvSpPr/>
          <p:nvPr/>
        </p:nvSpPr>
        <p:spPr>
          <a:xfrm>
            <a:off x="205817" y="150202"/>
            <a:ext cx="5462194" cy="3793435"/>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1088078">
              <a:spcBef>
                <a:spcPct val="0"/>
              </a:spcBef>
            </a:pPr>
            <a:r>
              <a:rPr lang="en-GB" sz="4800" spc="-100" dirty="0">
                <a:solidFill>
                  <a:schemeClr val="bg1"/>
                </a:solidFill>
                <a:latin typeface="+mj-lt"/>
                <a:cs typeface="Segoe UI Semibold" panose="020B0702040204020203" pitchFamily="34" charset="0"/>
              </a:rPr>
              <a:t>Module Summary</a:t>
            </a:r>
            <a:endParaRPr lang="en-ZA" sz="4800" spc="-100" dirty="0">
              <a:solidFill>
                <a:schemeClr val="bg1"/>
              </a:solidFill>
              <a:latin typeface="+mj-lt"/>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b="1" dirty="0">
              <a:solidFill>
                <a:prstClr val="white"/>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1"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u="none" strike="noStrike" kern="1200" cap="none" spc="0" normalizeH="0" baseline="0" noProof="0" dirty="0">
                <a:ln>
                  <a:noFill/>
                </a:ln>
                <a:solidFill>
                  <a:prstClr val="white"/>
                </a:solidFill>
                <a:effectLst/>
                <a:uLnTx/>
                <a:uFillTx/>
                <a:latin typeface="Segoe UI"/>
                <a:ea typeface="+mn-ea"/>
                <a:cs typeface="+mn-cs"/>
              </a:rPr>
              <a:t>In this module, you have learned about:</a:t>
            </a:r>
          </a:p>
          <a:p>
            <a:r>
              <a:rPr lang="en-US" dirty="0"/>
              <a:t>- Learned Azure Data Factory</a:t>
            </a:r>
          </a:p>
          <a:p>
            <a:r>
              <a:rPr lang="en-US" dirty="0"/>
              <a:t>- Understood Azure Data Factory Components</a:t>
            </a:r>
          </a:p>
          <a:p>
            <a:r>
              <a:rPr lang="en-US" dirty="0"/>
              <a:t>- Integrate Azure Data Factory with Databricks</a:t>
            </a:r>
          </a:p>
        </p:txBody>
      </p:sp>
      <p:sp>
        <p:nvSpPr>
          <p:cNvPr id="11" name="Arrow: Chevron 10">
            <a:extLst>
              <a:ext uri="{FF2B5EF4-FFF2-40B4-BE49-F238E27FC236}">
                <a16:creationId xmlns:a16="http://schemas.microsoft.com/office/drawing/2014/main" id="{C8414389-47C1-443D-B7D9-B40BC6278BB9}"/>
              </a:ext>
              <a:ext uri="{C183D7F6-B498-43B3-948B-1728B52AA6E4}">
                <adec:decorative xmlns:adec="http://schemas.microsoft.com/office/drawing/2017/decorative" val="1"/>
              </a:ext>
            </a:extLst>
          </p:cNvPr>
          <p:cNvSpPr/>
          <p:nvPr/>
        </p:nvSpPr>
        <p:spPr>
          <a:xfrm>
            <a:off x="4791822" y="346286"/>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9370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13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of a pipeline with a magnifying class processing binary bits within the pipe">
            <a:extLst>
              <a:ext uri="{FF2B5EF4-FFF2-40B4-BE49-F238E27FC236}">
                <a16:creationId xmlns:a16="http://schemas.microsoft.com/office/drawing/2014/main" id="{171CBD38-B341-477C-96C2-B3BA35935A26}"/>
              </a:ext>
            </a:extLst>
          </p:cNvPr>
          <p:cNvPicPr>
            <a:picLocks noChangeAspect="1"/>
          </p:cNvPicPr>
          <p:nvPr/>
        </p:nvPicPr>
        <p:blipFill>
          <a:blip r:embed="rId3"/>
          <a:stretch>
            <a:fillRect/>
          </a:stretch>
        </p:blipFill>
        <p:spPr>
          <a:xfrm>
            <a:off x="8343789" y="2446378"/>
            <a:ext cx="3660330" cy="1730147"/>
          </a:xfrm>
          <a:prstGeom prst="rect">
            <a:avLst/>
          </a:prstGeom>
        </p:spPr>
      </p:pic>
      <p:sp>
        <p:nvSpPr>
          <p:cNvPr id="3" name="Rectangle 2">
            <a:extLst>
              <a:ext uri="{FF2B5EF4-FFF2-40B4-BE49-F238E27FC236}">
                <a16:creationId xmlns:a16="http://schemas.microsoft.com/office/drawing/2014/main" id="{75DE37F9-DFB2-41FA-8EBD-011931A95C14}"/>
              </a:ext>
            </a:extLst>
          </p:cNvPr>
          <p:cNvSpPr/>
          <p:nvPr/>
        </p:nvSpPr>
        <p:spPr>
          <a:xfrm>
            <a:off x="2169476" y="2034180"/>
            <a:ext cx="7277383" cy="2554545"/>
          </a:xfrm>
          <a:prstGeom prst="rect">
            <a:avLst/>
          </a:prstGeom>
        </p:spPr>
        <p:txBody>
          <a:bodyPr wrap="square">
            <a:spAutoFit/>
          </a:bodyPr>
          <a:lstStyle/>
          <a:p>
            <a:pPr defTabSz="914224"/>
            <a:r>
              <a:rPr lang="en-US" sz="4000" spc="-100" dirty="0">
                <a:latin typeface="+mj-lt"/>
                <a:cs typeface="Segoe UI Semibold" panose="020B0702040204020203" pitchFamily="34" charset="0"/>
              </a:rPr>
              <a:t>Creates, orchestrates, and automates  the movement, transformation and/or analysis of data through in the cloud.</a:t>
            </a:r>
          </a:p>
        </p:txBody>
      </p:sp>
      <p:pic>
        <p:nvPicPr>
          <p:cNvPr id="5" name="Picture 4" descr="The Azure Data Factory icon">
            <a:extLst>
              <a:ext uri="{FF2B5EF4-FFF2-40B4-BE49-F238E27FC236}">
                <a16:creationId xmlns:a16="http://schemas.microsoft.com/office/drawing/2014/main" id="{04DB41BA-6C7B-4FFB-8C3B-4C34A71F441D}"/>
              </a:ext>
            </a:extLst>
          </p:cNvPr>
          <p:cNvPicPr>
            <a:picLocks noChangeAspect="1"/>
          </p:cNvPicPr>
          <p:nvPr/>
        </p:nvPicPr>
        <p:blipFill>
          <a:blip r:embed="rId4"/>
          <a:stretch>
            <a:fillRect/>
          </a:stretch>
        </p:blipFill>
        <p:spPr>
          <a:xfrm>
            <a:off x="638797" y="2474674"/>
            <a:ext cx="1273967" cy="1273967"/>
          </a:xfrm>
          <a:prstGeom prst="rect">
            <a:avLst/>
          </a:prstGeom>
        </p:spPr>
      </p:pic>
      <p:sp>
        <p:nvSpPr>
          <p:cNvPr id="2" name="Title 1"/>
          <p:cNvSpPr>
            <a:spLocks noGrp="1"/>
          </p:cNvSpPr>
          <p:nvPr>
            <p:ph type="title"/>
          </p:nvPr>
        </p:nvSpPr>
        <p:spPr/>
        <p:txBody>
          <a:bodyPr/>
          <a:lstStyle/>
          <a:p>
            <a:r>
              <a:rPr lang="en-US" sz="4000" dirty="0"/>
              <a:t>What is Azure Data Factory</a:t>
            </a:r>
          </a:p>
        </p:txBody>
      </p:sp>
    </p:spTree>
    <p:extLst>
      <p:ext uri="{BB962C8B-B14F-4D97-AF65-F5344CB8AC3E}">
        <p14:creationId xmlns:p14="http://schemas.microsoft.com/office/powerpoint/2010/main" val="88596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GB" sz="4000" dirty="0"/>
              <a:t>The Data Factory Process</a:t>
            </a:r>
            <a:endParaRPr lang="en-US" sz="4000" dirty="0"/>
          </a:p>
        </p:txBody>
      </p:sp>
      <p:pic>
        <p:nvPicPr>
          <p:cNvPr id="3" name="Picture 2" descr="An image that summarizes the Azure Data Factory process in four steps:&#10;1. Connect and Collect&#10;2. Transform and Enrich&#10;3. Publish&#10;4. Monitor">
            <a:extLst>
              <a:ext uri="{FF2B5EF4-FFF2-40B4-BE49-F238E27FC236}">
                <a16:creationId xmlns:a16="http://schemas.microsoft.com/office/drawing/2014/main" id="{034D1A1D-15EB-4293-9513-7113B11994FE}"/>
              </a:ext>
            </a:extLst>
          </p:cNvPr>
          <p:cNvPicPr>
            <a:picLocks noChangeAspect="1"/>
          </p:cNvPicPr>
          <p:nvPr/>
        </p:nvPicPr>
        <p:blipFill>
          <a:blip r:embed="rId3"/>
          <a:stretch>
            <a:fillRect/>
          </a:stretch>
        </p:blipFill>
        <p:spPr>
          <a:xfrm>
            <a:off x="1315810" y="2556747"/>
            <a:ext cx="9883063" cy="1744505"/>
          </a:xfrm>
          <a:prstGeom prst="rect">
            <a:avLst/>
          </a:prstGeom>
        </p:spPr>
      </p:pic>
    </p:spTree>
    <p:extLst>
      <p:ext uri="{BB962C8B-B14F-4D97-AF65-F5344CB8AC3E}">
        <p14:creationId xmlns:p14="http://schemas.microsoft.com/office/powerpoint/2010/main" val="294574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93648" y="1814119"/>
            <a:ext cx="10533850" cy="3229762"/>
          </a:xfrm>
          <a:prstGeom prst="rect">
            <a:avLst/>
          </a:prstGeom>
        </p:spPr>
      </p:pic>
      <p:sp>
        <p:nvSpPr>
          <p:cNvPr id="4" name="Rectangle: Rounded Corners 3" descr="A blue box that say the word Linked Service">
            <a:extLst>
              <a:ext uri="{FF2B5EF4-FFF2-40B4-BE49-F238E27FC236}">
                <a16:creationId xmlns:a16="http://schemas.microsoft.com/office/drawing/2014/main" id="{C75641EF-3FBF-439F-A735-962D4C96B035}"/>
              </a:ext>
              <a:ext uri="{C183D7F6-B498-43B3-948B-1728B52AA6E4}">
                <adec:decorative xmlns:adec="http://schemas.microsoft.com/office/drawing/2017/decorative" val="0"/>
              </a:ext>
            </a:extLst>
          </p:cNvPr>
          <p:cNvSpPr/>
          <p:nvPr/>
        </p:nvSpPr>
        <p:spPr bwMode="auto">
          <a:xfrm>
            <a:off x="980494" y="3953396"/>
            <a:ext cx="2535281" cy="1090485"/>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descr="A blue box that say the word Dataset">
            <a:extLst>
              <a:ext uri="{FF2B5EF4-FFF2-40B4-BE49-F238E27FC236}">
                <a16:creationId xmlns:a16="http://schemas.microsoft.com/office/drawing/2014/main" id="{8C259480-CB8B-4EF1-9F44-D5B9EEE6D6A9}"/>
              </a:ext>
            </a:extLst>
          </p:cNvPr>
          <p:cNvSpPr/>
          <p:nvPr/>
        </p:nvSpPr>
        <p:spPr bwMode="auto">
          <a:xfrm>
            <a:off x="980493" y="1893962"/>
            <a:ext cx="2535281" cy="1090485"/>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Rounded Corners 5" descr="A blue box that say the word Activity">
            <a:extLst>
              <a:ext uri="{FF2B5EF4-FFF2-40B4-BE49-F238E27FC236}">
                <a16:creationId xmlns:a16="http://schemas.microsoft.com/office/drawing/2014/main" id="{15E26213-6127-4886-9910-87B4AAE29106}"/>
              </a:ext>
            </a:extLst>
          </p:cNvPr>
          <p:cNvSpPr/>
          <p:nvPr/>
        </p:nvSpPr>
        <p:spPr bwMode="auto">
          <a:xfrm>
            <a:off x="5002687" y="1893962"/>
            <a:ext cx="2535281" cy="1090485"/>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Rounded Corners 6" descr="A blue box that say the word Pipelines">
            <a:extLst>
              <a:ext uri="{FF2B5EF4-FFF2-40B4-BE49-F238E27FC236}">
                <a16:creationId xmlns:a16="http://schemas.microsoft.com/office/drawing/2014/main" id="{4A5099E9-B5E9-4FB3-8AB1-B083FC40B488}"/>
              </a:ext>
            </a:extLst>
          </p:cNvPr>
          <p:cNvSpPr/>
          <p:nvPr/>
        </p:nvSpPr>
        <p:spPr bwMode="auto">
          <a:xfrm>
            <a:off x="8849110" y="1893962"/>
            <a:ext cx="2535281" cy="1090485"/>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itle 1">
            <a:extLst>
              <a:ext uri="{FF2B5EF4-FFF2-40B4-BE49-F238E27FC236}">
                <a16:creationId xmlns:a16="http://schemas.microsoft.com/office/drawing/2014/main" id="{1D7DC352-F6C1-4D21-917B-26285E73B847}"/>
              </a:ext>
            </a:extLst>
          </p:cNvPr>
          <p:cNvSpPr txBox="1">
            <a:spLocks noGrp="1"/>
          </p:cNvSpPr>
          <p:nvPr>
            <p:ph type="title" idx="4294967295"/>
          </p:nvPr>
        </p:nvSpPr>
        <p:spPr>
          <a:xfrm>
            <a:off x="247650" y="195477"/>
            <a:ext cx="11696700" cy="9144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4000" b="0" i="0" u="none" strike="noStrike" kern="1200" cap="none" spc="-100" normalizeH="0" baseline="0" noProof="0" dirty="0">
                <a:ln w="3175">
                  <a:noFill/>
                </a:ln>
                <a:solidFill>
                  <a:schemeClr val="bg1"/>
                </a:solidFill>
                <a:effectLst/>
                <a:uLnTx/>
                <a:uFillTx/>
                <a:latin typeface="+mj-lt"/>
                <a:ea typeface="+mn-ea"/>
                <a:cs typeface="Segoe UI" pitchFamily="34" charset="0"/>
              </a:rPr>
              <a:t>Azure Data Factory Components</a:t>
            </a:r>
          </a:p>
        </p:txBody>
      </p:sp>
      <p:sp>
        <p:nvSpPr>
          <p:cNvPr id="10" name="Rectangle 9">
            <a:extLst>
              <a:ext uri="{FF2B5EF4-FFF2-40B4-BE49-F238E27FC236}">
                <a16:creationId xmlns:a16="http://schemas.microsoft.com/office/drawing/2014/main" id="{A987EB3E-D049-48EE-9A82-EAFDF5058B11}"/>
              </a:ext>
            </a:extLst>
          </p:cNvPr>
          <p:cNvSpPr/>
          <p:nvPr/>
        </p:nvSpPr>
        <p:spPr bwMode="auto">
          <a:xfrm>
            <a:off x="8597526" y="3364979"/>
            <a:ext cx="2786865" cy="2797029"/>
          </a:xfrm>
          <a:prstGeom prst="rect">
            <a:avLst/>
          </a:prstGeom>
          <a:solidFill>
            <a:sysClr val="window" lastClr="FFFFFF">
              <a:lumMod val="95000"/>
            </a:sysClr>
          </a:solidFill>
          <a:ln>
            <a:noFill/>
          </a:ln>
        </p:spPr>
        <p:txBody>
          <a:bodyPr vert="horz" wrap="square" lIns="91440" tIns="45720" rIns="91440" bIns="45720" rtlCol="0" anchor="ctr">
            <a:no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505050"/>
                </a:solidFill>
                <a:effectLst/>
                <a:uLnTx/>
                <a:uFillTx/>
              </a:rPr>
              <a:t>Control Flow</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505050"/>
                </a:solidFill>
                <a:effectLst/>
                <a:uLnTx/>
                <a:uFillTx/>
              </a:rPr>
              <a:t>Parameters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505050"/>
                </a:solidFill>
                <a:effectLst/>
                <a:uLnTx/>
                <a:uFillTx/>
              </a:rPr>
              <a:t>Integration runtime</a:t>
            </a:r>
          </a:p>
        </p:txBody>
      </p:sp>
      <p:sp>
        <p:nvSpPr>
          <p:cNvPr id="2" name="Rectangle 1">
            <a:extLst>
              <a:ext uri="{FF2B5EF4-FFF2-40B4-BE49-F238E27FC236}">
                <a16:creationId xmlns:a16="http://schemas.microsoft.com/office/drawing/2014/main" id="{A2CAFCF8-55F5-489C-A48D-23691C690C5E}"/>
              </a:ext>
            </a:extLst>
          </p:cNvPr>
          <p:cNvSpPr/>
          <p:nvPr/>
        </p:nvSpPr>
        <p:spPr>
          <a:xfrm>
            <a:off x="980493" y="5369192"/>
            <a:ext cx="2161369" cy="1287275"/>
          </a:xfrm>
          <a:prstGeom prst="rect">
            <a:avLst/>
          </a:prstGeom>
        </p:spPr>
        <p:txBody>
          <a:bodyPr wrap="square">
            <a:spAutoFit/>
          </a:bodyPr>
          <a:lstStyle/>
          <a:p>
            <a:r>
              <a:rPr lang="en-US" sz="1200" b="1" dirty="0">
                <a:solidFill>
                  <a:srgbClr val="000000"/>
                </a:solidFill>
                <a:latin typeface="Segoe UI" panose="020B0502040204020203" pitchFamily="34" charset="0"/>
              </a:rPr>
              <a:t>Linked Services </a:t>
            </a:r>
            <a:r>
              <a:rPr lang="en-US" sz="1200" dirty="0">
                <a:solidFill>
                  <a:srgbClr val="000000"/>
                </a:solidFill>
                <a:latin typeface="Segoe UI" panose="020B0502040204020203" pitchFamily="34" charset="0"/>
              </a:rPr>
              <a:t>enables you to define </a:t>
            </a:r>
            <a:r>
              <a:rPr lang="en-US" sz="1200" b="1" dirty="0">
                <a:solidFill>
                  <a:srgbClr val="000000"/>
                </a:solidFill>
                <a:latin typeface="Segoe UI" panose="020B0502040204020203" pitchFamily="34" charset="0"/>
              </a:rPr>
              <a:t>data sources, or compute resource </a:t>
            </a:r>
            <a:r>
              <a:rPr lang="en-US" sz="1200" dirty="0">
                <a:solidFill>
                  <a:srgbClr val="000000"/>
                </a:solidFill>
                <a:latin typeface="Segoe UI" panose="020B0502040204020203" pitchFamily="34" charset="0"/>
              </a:rPr>
              <a:t>that are required to ingest and prepare data </a:t>
            </a:r>
          </a:p>
          <a:p>
            <a:endParaRPr lang="en-US" dirty="0"/>
          </a:p>
        </p:txBody>
      </p:sp>
      <p:sp>
        <p:nvSpPr>
          <p:cNvPr id="9" name="Rectangle 8">
            <a:extLst>
              <a:ext uri="{FF2B5EF4-FFF2-40B4-BE49-F238E27FC236}">
                <a16:creationId xmlns:a16="http://schemas.microsoft.com/office/drawing/2014/main" id="{7843594F-DC79-4FD4-851A-11F2BECE7C9B}"/>
              </a:ext>
            </a:extLst>
          </p:cNvPr>
          <p:cNvSpPr/>
          <p:nvPr/>
        </p:nvSpPr>
        <p:spPr>
          <a:xfrm>
            <a:off x="491520" y="983122"/>
            <a:ext cx="2737103" cy="830997"/>
          </a:xfrm>
          <a:prstGeom prst="rect">
            <a:avLst/>
          </a:prstGeom>
        </p:spPr>
        <p:txBody>
          <a:bodyPr wrap="square">
            <a:spAutoFit/>
          </a:bodyPr>
          <a:lstStyle/>
          <a:p>
            <a:r>
              <a:rPr lang="en-US" sz="1200" b="1" dirty="0">
                <a:solidFill>
                  <a:srgbClr val="000000"/>
                </a:solidFill>
                <a:latin typeface="Segoe UI" panose="020B0502040204020203" pitchFamily="34" charset="0"/>
              </a:rPr>
              <a:t>Datasets</a:t>
            </a:r>
            <a:r>
              <a:rPr lang="en-US" sz="1200" dirty="0">
                <a:solidFill>
                  <a:srgbClr val="000000"/>
                </a:solidFill>
                <a:latin typeface="Segoe UI" panose="020B0502040204020203" pitchFamily="34" charset="0"/>
              </a:rPr>
              <a:t> represent data structures within the data store that is being referenced by the </a:t>
            </a:r>
            <a:r>
              <a:rPr lang="en-US" sz="1200" b="1" dirty="0">
                <a:solidFill>
                  <a:srgbClr val="000000"/>
                </a:solidFill>
                <a:latin typeface="Segoe UI" panose="020B0502040204020203" pitchFamily="34" charset="0"/>
              </a:rPr>
              <a:t>Linked Service </a:t>
            </a:r>
            <a:r>
              <a:rPr lang="en-US" sz="1200" dirty="0">
                <a:solidFill>
                  <a:srgbClr val="000000"/>
                </a:solidFill>
                <a:latin typeface="Segoe UI" panose="020B0502040204020203" pitchFamily="34" charset="0"/>
              </a:rPr>
              <a:t>object. </a:t>
            </a:r>
            <a:endParaRPr lang="en-US" sz="1200" dirty="0"/>
          </a:p>
        </p:txBody>
      </p:sp>
      <p:sp>
        <p:nvSpPr>
          <p:cNvPr id="11" name="Rectangle 10">
            <a:extLst>
              <a:ext uri="{FF2B5EF4-FFF2-40B4-BE49-F238E27FC236}">
                <a16:creationId xmlns:a16="http://schemas.microsoft.com/office/drawing/2014/main" id="{8547E08D-5D64-4949-ACD9-7A25D979EF82}"/>
              </a:ext>
            </a:extLst>
          </p:cNvPr>
          <p:cNvSpPr/>
          <p:nvPr/>
        </p:nvSpPr>
        <p:spPr>
          <a:xfrm>
            <a:off x="5051205" y="983122"/>
            <a:ext cx="2535281" cy="830997"/>
          </a:xfrm>
          <a:prstGeom prst="rect">
            <a:avLst/>
          </a:prstGeom>
        </p:spPr>
        <p:txBody>
          <a:bodyPr wrap="square">
            <a:spAutoFit/>
          </a:bodyPr>
          <a:lstStyle/>
          <a:p>
            <a:r>
              <a:rPr lang="en-US" sz="1200" b="1" dirty="0">
                <a:solidFill>
                  <a:srgbClr val="000000"/>
                </a:solidFill>
                <a:latin typeface="Segoe UI" panose="020B0502040204020203" pitchFamily="34" charset="0"/>
              </a:rPr>
              <a:t>Activities </a:t>
            </a:r>
            <a:r>
              <a:rPr lang="en-US" sz="1200" dirty="0">
                <a:solidFill>
                  <a:srgbClr val="000000"/>
                </a:solidFill>
                <a:latin typeface="Segoe UI" panose="020B0502040204020203" pitchFamily="34" charset="0"/>
              </a:rPr>
              <a:t>typically contain the </a:t>
            </a:r>
            <a:r>
              <a:rPr lang="en-US" sz="1200" b="1" dirty="0">
                <a:solidFill>
                  <a:srgbClr val="000000"/>
                </a:solidFill>
                <a:latin typeface="Segoe UI" panose="020B0502040204020203" pitchFamily="34" charset="0"/>
              </a:rPr>
              <a:t>transformation</a:t>
            </a:r>
            <a:r>
              <a:rPr lang="en-US" sz="1200" dirty="0">
                <a:solidFill>
                  <a:srgbClr val="000000"/>
                </a:solidFill>
                <a:latin typeface="Segoe UI" panose="020B0502040204020203" pitchFamily="34" charset="0"/>
              </a:rPr>
              <a:t> </a:t>
            </a:r>
            <a:r>
              <a:rPr lang="en-US" sz="1200" b="1" dirty="0">
                <a:solidFill>
                  <a:srgbClr val="000000"/>
                </a:solidFill>
                <a:latin typeface="Segoe UI" panose="020B0502040204020203" pitchFamily="34" charset="0"/>
              </a:rPr>
              <a:t>logic</a:t>
            </a:r>
            <a:r>
              <a:rPr lang="en-US" sz="1200" dirty="0">
                <a:solidFill>
                  <a:srgbClr val="000000"/>
                </a:solidFill>
                <a:latin typeface="Segoe UI" panose="020B0502040204020203" pitchFamily="34" charset="0"/>
              </a:rPr>
              <a:t> or the analysis commands of the Azure Data Factory’s work. </a:t>
            </a:r>
            <a:endParaRPr lang="en-US" sz="1200" dirty="0"/>
          </a:p>
        </p:txBody>
      </p:sp>
      <p:sp>
        <p:nvSpPr>
          <p:cNvPr id="12" name="Rectangle 11">
            <a:extLst>
              <a:ext uri="{FF2B5EF4-FFF2-40B4-BE49-F238E27FC236}">
                <a16:creationId xmlns:a16="http://schemas.microsoft.com/office/drawing/2014/main" id="{E78AAF96-5C1B-4E00-A617-C7A3D8E1228A}"/>
              </a:ext>
            </a:extLst>
          </p:cNvPr>
          <p:cNvSpPr/>
          <p:nvPr/>
        </p:nvSpPr>
        <p:spPr>
          <a:xfrm>
            <a:off x="9268178" y="602045"/>
            <a:ext cx="1879380" cy="830997"/>
          </a:xfrm>
          <a:prstGeom prst="rect">
            <a:avLst/>
          </a:prstGeom>
        </p:spPr>
        <p:txBody>
          <a:bodyPr wrap="square">
            <a:spAutoFit/>
          </a:bodyPr>
          <a:lstStyle/>
          <a:p>
            <a:r>
              <a:rPr lang="en-US" sz="1200" dirty="0">
                <a:solidFill>
                  <a:srgbClr val="000000"/>
                </a:solidFill>
                <a:latin typeface="Segoe UI" panose="020B0502040204020203" pitchFamily="34" charset="0"/>
              </a:rPr>
              <a:t>Multiple activities can be logically grouped together with an object referred to as a </a:t>
            </a:r>
            <a:r>
              <a:rPr lang="en-US" sz="1200" b="1" dirty="0">
                <a:solidFill>
                  <a:srgbClr val="000000"/>
                </a:solidFill>
                <a:latin typeface="Segoe UI" panose="020B0502040204020203" pitchFamily="34" charset="0"/>
              </a:rPr>
              <a:t>Pipeline </a:t>
            </a:r>
            <a:endParaRPr lang="en-US" sz="1200" dirty="0"/>
          </a:p>
        </p:txBody>
      </p:sp>
    </p:spTree>
    <p:extLst>
      <p:ext uri="{BB962C8B-B14F-4D97-AF65-F5344CB8AC3E}">
        <p14:creationId xmlns:p14="http://schemas.microsoft.com/office/powerpoint/2010/main" val="7539432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C183D7F6-B498-43B3-948B-1728B52AA6E4}">
                <adec:decorative xmlns:adec="http://schemas.microsoft.com/office/drawing/2017/decorative" val="1"/>
              </a:ext>
            </a:extLst>
          </p:cNvPr>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a:extLst>
              <a:ext uri="{C183D7F6-B498-43B3-948B-1728B52AA6E4}">
                <adec:decorative xmlns:adec="http://schemas.microsoft.com/office/drawing/2017/decorative" val="1"/>
              </a:ext>
            </a:extLst>
          </p:cNvPr>
          <p:cNvSpPr/>
          <p:nvPr/>
        </p:nvSpPr>
        <p:spPr>
          <a:xfrm>
            <a:off x="5055409" y="0"/>
            <a:ext cx="713500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38" name="Title 37"/>
          <p:cNvSpPr>
            <a:spLocks noGrp="1"/>
          </p:cNvSpPr>
          <p:nvPr>
            <p:ph type="title" idx="4294967295"/>
          </p:nvPr>
        </p:nvSpPr>
        <p:spPr>
          <a:xfrm>
            <a:off x="443450" y="2499691"/>
            <a:ext cx="4902199" cy="10156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Azure Data Factory </a:t>
            </a:r>
          </a:p>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Security</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4" name="Rectangle 3">
            <a:extLst>
              <a:ext uri="{FF2B5EF4-FFF2-40B4-BE49-F238E27FC236}">
                <a16:creationId xmlns:a16="http://schemas.microsoft.com/office/drawing/2014/main" id="{DA62BB12-F533-4F0B-A559-B28D5A1DF97D}"/>
              </a:ext>
            </a:extLst>
          </p:cNvPr>
          <p:cNvSpPr/>
          <p:nvPr/>
        </p:nvSpPr>
        <p:spPr>
          <a:xfrm>
            <a:off x="5515522" y="953679"/>
            <a:ext cx="6109589" cy="4587410"/>
          </a:xfrm>
          <a:prstGeom prst="rect">
            <a:avLst/>
          </a:prstGeom>
        </p:spPr>
        <p:txBody>
          <a:bodyPr wrap="square">
            <a:spAutoFit/>
          </a:bodyPr>
          <a:lstStyle/>
          <a:p>
            <a:pPr marR="0" lvl="0" algn="l" defTabSz="914367" rtl="0" eaLnBrk="1" fontAlgn="auto" latinLnBrk="0" hangingPunct="1">
              <a:lnSpc>
                <a:spcPct val="100000"/>
              </a:lnSpc>
              <a:spcBef>
                <a:spcPts val="0"/>
              </a:spcBef>
              <a:spcAft>
                <a:spcPts val="0"/>
              </a:spcAft>
              <a:buClrTx/>
              <a:buSzTx/>
              <a:tabLst/>
              <a:defRPr/>
            </a:pPr>
            <a:endParaRPr kumimoji="0" lang="en-US" sz="15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505050"/>
                </a:solidFill>
                <a:effectLst/>
                <a:uLnTx/>
                <a:uFillTx/>
                <a:latin typeface="Segoe UI"/>
                <a:ea typeface="+mn-ea"/>
                <a:cs typeface="+mn-cs"/>
              </a:rPr>
              <a:t>Data Factory Contributor Role</a:t>
            </a:r>
          </a:p>
          <a:p>
            <a:pPr marL="228600" marR="0" lvl="0" indent="-228600" algn="l" defTabSz="914367" rtl="0" eaLnBrk="1" fontAlgn="auto" latinLnBrk="0" hangingPunct="1">
              <a:lnSpc>
                <a:spcPct val="100000"/>
              </a:lnSpc>
              <a:spcBef>
                <a:spcPts val="0"/>
              </a:spcBef>
              <a:spcAft>
                <a:spcPts val="0"/>
              </a:spcAft>
              <a:buClrTx/>
              <a:buSzTx/>
              <a:buFont typeface="+mj-lt"/>
              <a:buAutoNum type="arabicPeriod"/>
              <a:tabLst/>
              <a:defRPr/>
            </a:pPr>
            <a:endParaRPr kumimoji="0" lang="en-US" sz="1500" b="0" i="0" u="none" strike="noStrike" kern="1200" cap="none" spc="0" normalizeH="0" baseline="0" noProof="0" dirty="0">
              <a:ln>
                <a:noFill/>
              </a:ln>
              <a:solidFill>
                <a:srgbClr val="505050"/>
              </a:solidFill>
              <a:effectLst/>
              <a:uLnTx/>
              <a:uFillTx/>
              <a:latin typeface="Segoe UI"/>
              <a:ea typeface="+mn-ea"/>
              <a:cs typeface="+mn-cs"/>
            </a:endParaRPr>
          </a:p>
          <a:p>
            <a:pPr marL="342900" indent="-342900">
              <a:buFont typeface="+mj-lt"/>
              <a:buAutoNum type="arabicPeriod"/>
            </a:pPr>
            <a:r>
              <a:rPr lang="en-US" b="1" dirty="0"/>
              <a:t>Create, edit, and delete data factories </a:t>
            </a:r>
            <a:r>
              <a:rPr lang="en-US" dirty="0"/>
              <a:t>and child resources including datasets, linked services, pipelines, triggers, and integration runtimes.</a:t>
            </a:r>
            <a:br>
              <a:rPr lang="en-US" dirty="0"/>
            </a:br>
            <a:endParaRPr lang="en-US" dirty="0"/>
          </a:p>
          <a:p>
            <a:pPr marL="342900" indent="-342900">
              <a:buFont typeface="+mj-lt"/>
              <a:buAutoNum type="arabicPeriod"/>
            </a:pPr>
            <a:r>
              <a:rPr lang="en-US" b="1" dirty="0"/>
              <a:t>Deploy Resource Manager templates</a:t>
            </a:r>
            <a:r>
              <a:rPr lang="en-US" dirty="0"/>
              <a:t>. Resource Manager deployment is the deployment method used by Data Factory in the Azure portal.</a:t>
            </a:r>
            <a:br>
              <a:rPr lang="en-US" dirty="0"/>
            </a:br>
            <a:endParaRPr lang="en-US" dirty="0"/>
          </a:p>
          <a:p>
            <a:pPr marL="342900" indent="-342900">
              <a:buFont typeface="+mj-lt"/>
              <a:buAutoNum type="arabicPeriod"/>
            </a:pPr>
            <a:r>
              <a:rPr lang="en-US" dirty="0"/>
              <a:t>Manage App Insights alerts for a data factory.</a:t>
            </a:r>
            <a:br>
              <a:rPr lang="en-US" dirty="0"/>
            </a:br>
            <a:endParaRPr lang="en-US" dirty="0"/>
          </a:p>
          <a:p>
            <a:pPr marL="342900" indent="-342900">
              <a:buFont typeface="+mj-lt"/>
              <a:buAutoNum type="arabicPeriod"/>
            </a:pPr>
            <a:r>
              <a:rPr lang="en-US" dirty="0"/>
              <a:t>At the resource group level or above, lets users deploy Resource Manager template.</a:t>
            </a:r>
            <a:br>
              <a:rPr lang="en-US" dirty="0"/>
            </a:br>
            <a:endParaRPr lang="en-US" dirty="0"/>
          </a:p>
          <a:p>
            <a:pPr marL="342900" indent="-342900">
              <a:buFont typeface="+mj-lt"/>
              <a:buAutoNum type="arabicPeriod"/>
            </a:pPr>
            <a:r>
              <a:rPr lang="en-US" dirty="0"/>
              <a:t>Create support tickets.</a:t>
            </a:r>
          </a:p>
        </p:txBody>
      </p:sp>
    </p:spTree>
    <p:extLst>
      <p:ext uri="{BB962C8B-B14F-4D97-AF65-F5344CB8AC3E}">
        <p14:creationId xmlns:p14="http://schemas.microsoft.com/office/powerpoint/2010/main" val="146639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 uri="{C183D7F6-B498-43B3-948B-1728B52AA6E4}">
                <adec:decorative xmlns:adec="http://schemas.microsoft.com/office/drawing/2017/decorative" val="1"/>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2325FFBB-5C1A-496A-B934-437E61A7B8CA}"/>
              </a:ext>
            </a:extLst>
          </p:cNvPr>
          <p:cNvSpPr txBox="1">
            <a:spLocks noGrp="1"/>
          </p:cNvSpPr>
          <p:nvPr>
            <p:ph type="title" idx="4294967295"/>
          </p:nvPr>
        </p:nvSpPr>
        <p:spPr>
          <a:xfrm>
            <a:off x="2622174" y="2439603"/>
            <a:ext cx="4421595" cy="1846659"/>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tx1"/>
                </a:solidFill>
                <a:effectLst/>
                <a:uLnTx/>
                <a:uFillTx/>
                <a:latin typeface="Segoe UI Semibold"/>
                <a:ea typeface="+mn-ea"/>
                <a:cs typeface="+mn-cs"/>
              </a:rPr>
              <a:t>Lesson 02</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accent1"/>
                </a:solidFill>
                <a:effectLst/>
                <a:uLnTx/>
                <a:uFillTx/>
                <a:latin typeface="Segoe UI Semibold"/>
                <a:ea typeface="+mn-ea"/>
                <a:cs typeface="+mn-cs"/>
              </a:rPr>
              <a:t>Azure Data Factory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accent1"/>
                </a:solidFill>
                <a:effectLst/>
                <a:uLnTx/>
                <a:uFillTx/>
                <a:latin typeface="Segoe UI Semibold"/>
                <a:ea typeface="+mn-ea"/>
                <a:cs typeface="+mn-cs"/>
              </a:rPr>
              <a:t>Components</a:t>
            </a:r>
            <a:endParaRPr kumimoji="0" lang="en-GB" sz="4000" b="0" i="0" u="none" strike="noStrike" kern="1200" cap="none" spc="0" normalizeH="0" baseline="0" noProof="0" dirty="0">
              <a:ln>
                <a:noFill/>
              </a:ln>
              <a:solidFill>
                <a:schemeClr val="accent1"/>
              </a:solidFill>
              <a:effectLst/>
              <a:uLnTx/>
              <a:uFillTx/>
              <a:latin typeface="Segoe UI Semibold"/>
              <a:ea typeface="+mn-ea"/>
              <a:cs typeface="+mn-cs"/>
            </a:endParaRPr>
          </a:p>
        </p:txBody>
      </p:sp>
    </p:spTree>
    <p:extLst>
      <p:ext uri="{BB962C8B-B14F-4D97-AF65-F5344CB8AC3E}">
        <p14:creationId xmlns:p14="http://schemas.microsoft.com/office/powerpoint/2010/main" val="1647165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4.16667E-6 2.22222E-6 L -4.16667E-6 0.06666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10.xml><?xml version="1.0" encoding="utf-8"?>
<a:theme xmlns:a="http://schemas.openxmlformats.org/drawingml/2006/main" name="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A3FBD5A9-6ED4-4247-B514-45D69F798535}"/>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4.xml><?xml version="1.0" encoding="utf-8"?>
<a:theme xmlns:a="http://schemas.openxmlformats.org/drawingml/2006/main" name="5-30660_TR21_BO_CT_Template">
  <a:themeElements>
    <a:clrScheme name="Custom 9">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E0F75C"/>
      </a:hlink>
      <a:folHlink>
        <a:srgbClr val="E0F75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 [Read-Only]" id="{1D743414-A9BB-4CF3-B4F4-1B6740003A98}" vid="{B252F9E1-43BE-47F1-A402-A950D2CDF1D5}"/>
    </a:ext>
  </a:extLst>
</a:theme>
</file>

<file path=ppt/theme/theme5.xml><?xml version="1.0" encoding="utf-8"?>
<a:theme xmlns:a="http://schemas.openxmlformats.org/drawingml/2006/main" name="1_5-30660_TR21_BO_CT_Template">
  <a:themeElements>
    <a:clrScheme name="Custom 9">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E0F75C"/>
      </a:hlink>
      <a:folHlink>
        <a:srgbClr val="E0F75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 [Read-Only]" id="{1D743414-A9BB-4CF3-B4F4-1B6740003A98}" vid="{B252F9E1-43BE-47F1-A402-A950D2CDF1D5}"/>
    </a:ext>
  </a:extLst>
</a:theme>
</file>

<file path=ppt/theme/theme6.xml><?xml version="1.0" encoding="utf-8"?>
<a:theme xmlns:a="http://schemas.openxmlformats.org/drawingml/2006/main" name="1_WHITE TEMPLATE">
  <a:themeElements>
    <a:clrScheme name="Custom 9">
      <a:dk1>
        <a:srgbClr val="505050"/>
      </a:dk1>
      <a:lt1>
        <a:srgbClr val="FFFFFF"/>
      </a:lt1>
      <a:dk2>
        <a:srgbClr val="0078D7"/>
      </a:dk2>
      <a:lt2>
        <a:srgbClr val="00BCF2"/>
      </a:lt2>
      <a:accent1>
        <a:srgbClr val="0078D7"/>
      </a:accent1>
      <a:accent2>
        <a:srgbClr val="107C1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 id="{309FC5F2-6F1E-4FD8-ABF9-D0C5B60E5B0D}" vid="{024E5A9C-B7F2-4389-BD7B-D29F4C2269A5}"/>
    </a:ext>
  </a:extLst>
</a:theme>
</file>

<file path=ppt/theme/theme7.xml><?xml version="1.0" encoding="utf-8"?>
<a:theme xmlns:a="http://schemas.openxmlformats.org/drawingml/2006/main" name="COLOR TEMPLATE">
  <a:themeElements>
    <a:clrScheme name="Custom 3">
      <a:dk1>
        <a:srgbClr val="505050"/>
      </a:dk1>
      <a:lt1>
        <a:srgbClr val="FFFFFF"/>
      </a:lt1>
      <a:dk2>
        <a:srgbClr val="002050"/>
      </a:dk2>
      <a:lt2>
        <a:srgbClr val="CDF4FF"/>
      </a:lt2>
      <a:accent1>
        <a:srgbClr val="0078D7"/>
      </a:accent1>
      <a:accent2>
        <a:srgbClr val="107C10"/>
      </a:accent2>
      <a:accent3>
        <a:srgbClr val="D83B01"/>
      </a:accent3>
      <a:accent4>
        <a:srgbClr val="5C2D91"/>
      </a:accent4>
      <a:accent5>
        <a:srgbClr val="008272"/>
      </a:accent5>
      <a:accent6>
        <a:srgbClr val="B4009E"/>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 id="{309FC5F2-6F1E-4FD8-ABF9-D0C5B60E5B0D}" vid="{A321C82E-2312-4FB6-A2BB-71FB3E854D7D}"/>
    </a:ext>
  </a:extLst>
</a:theme>
</file>

<file path=ppt/theme/theme8.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9.xml><?xml version="1.0" encoding="utf-8"?>
<a:theme xmlns:a="http://schemas.openxmlformats.org/drawingml/2006/main" name="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docProps/app.xml><?xml version="1.0" encoding="utf-8"?>
<Properties xmlns="http://schemas.openxmlformats.org/officeDocument/2006/extended-properties" xmlns:vt="http://schemas.openxmlformats.org/officeDocument/2006/docPropsVTypes">
  <Template>16-9_Illustration_2018_Cloud_011</Template>
  <TotalTime>0</TotalTime>
  <Words>4100</Words>
  <Application>Microsoft Office PowerPoint</Application>
  <PresentationFormat>Widescreen</PresentationFormat>
  <Paragraphs>607</Paragraphs>
  <Slides>43</Slides>
  <Notes>38</Notes>
  <HiddenSlides>1</HiddenSlides>
  <MMClips>0</MMClips>
  <ScaleCrop>false</ScaleCrop>
  <HeadingPairs>
    <vt:vector size="6" baseType="variant">
      <vt:variant>
        <vt:lpstr>Fonts Used</vt:lpstr>
      </vt:variant>
      <vt:variant>
        <vt:i4>10</vt:i4>
      </vt:variant>
      <vt:variant>
        <vt:lpstr>Theme</vt:lpstr>
      </vt:variant>
      <vt:variant>
        <vt:i4>10</vt:i4>
      </vt:variant>
      <vt:variant>
        <vt:lpstr>Slide Titles</vt:lpstr>
      </vt:variant>
      <vt:variant>
        <vt:i4>43</vt:i4>
      </vt:variant>
    </vt:vector>
  </HeadingPairs>
  <TitlesOfParts>
    <vt:vector size="63" baseType="lpstr">
      <vt:lpstr>Arial</vt:lpstr>
      <vt:lpstr>Calibri</vt:lpstr>
      <vt:lpstr>Consolas</vt:lpstr>
      <vt:lpstr>Myriad Pro</vt:lpstr>
      <vt:lpstr>Segoe UI</vt:lpstr>
      <vt:lpstr>Segoe UI Light</vt:lpstr>
      <vt:lpstr>Segoe UI Semibold</vt:lpstr>
      <vt:lpstr>Segoe UI Semibold (Headings)</vt:lpstr>
      <vt:lpstr>Segoe UI Semilight</vt:lpstr>
      <vt:lpstr>Wingdings</vt:lpstr>
      <vt:lpstr>WHITE TEMPLATE</vt:lpstr>
      <vt:lpstr>SOFT BLACK TEMPLATE</vt:lpstr>
      <vt:lpstr>FY17 EMPOWER Campaign Theme</vt:lpstr>
      <vt:lpstr>5-30660_TR21_BO_CT_Template</vt:lpstr>
      <vt:lpstr>1_5-30660_TR21_BO_CT_Template</vt:lpstr>
      <vt:lpstr>1_WHITE TEMPLATE</vt:lpstr>
      <vt:lpstr>COLOR TEMPLATE</vt:lpstr>
      <vt:lpstr>1_COLOR TEMPLATE</vt:lpstr>
      <vt:lpstr>2_White Template</vt:lpstr>
      <vt:lpstr>3_White Template</vt:lpstr>
      <vt:lpstr>DP-200T01:  Orchestrating Data Movement with Azure Data Factory </vt:lpstr>
      <vt:lpstr>Agenda</vt:lpstr>
      <vt:lpstr>Lesson 01 Introduction to  Azure Data Factory</vt:lpstr>
      <vt:lpstr>Lesson Objectives</vt:lpstr>
      <vt:lpstr>What is Azure Data Factory</vt:lpstr>
      <vt:lpstr>The Data Factory Process</vt:lpstr>
      <vt:lpstr>Azure Data Factory Components</vt:lpstr>
      <vt:lpstr>Azure Data Factory  Security</vt:lpstr>
      <vt:lpstr>Lesson 02 Azure Data Factory Components</vt:lpstr>
      <vt:lpstr>Lesson Objectives</vt:lpstr>
      <vt:lpstr>Azure Data Factory components</vt:lpstr>
      <vt:lpstr>Creating Linked Services </vt:lpstr>
      <vt:lpstr>Linked Services</vt:lpstr>
      <vt:lpstr>Datasets</vt:lpstr>
      <vt:lpstr>Data Factory Activities </vt:lpstr>
      <vt:lpstr>Control activities </vt:lpstr>
      <vt:lpstr>Pipelines </vt:lpstr>
      <vt:lpstr>Integration runtime</vt:lpstr>
      <vt:lpstr>Azure integration runtime </vt:lpstr>
      <vt:lpstr>Self-hosted integration runtime </vt:lpstr>
      <vt:lpstr>Azure-SSIS Integration Runtime </vt:lpstr>
      <vt:lpstr>Lesson 03 Ingesting and Transforming  data </vt:lpstr>
      <vt:lpstr>Lesson Objectives</vt:lpstr>
      <vt:lpstr>Create Azure Data Factory</vt:lpstr>
      <vt:lpstr>Ingesting data with the Copy Activity</vt:lpstr>
      <vt:lpstr>Transforming data with the Mapping Data Flow</vt:lpstr>
      <vt:lpstr>Lesson 04 Integrate Azure Data Factory  with Azure Databricks </vt:lpstr>
      <vt:lpstr>Lesson Objectives</vt:lpstr>
      <vt:lpstr>Working with documents programmatically</vt:lpstr>
      <vt:lpstr>Create Azure Storage account and the  Azure Data Factory Instance</vt:lpstr>
      <vt:lpstr>Use ADF to orchestrate data transformations using a Databricks Notebook activity</vt:lpstr>
      <vt:lpstr>Understanding Pricing </vt:lpstr>
      <vt:lpstr>Lab: Orchestrating Data Movement with Azure Data Factory</vt:lpstr>
      <vt:lpstr>Lab overview</vt:lpstr>
      <vt:lpstr>Lab overview</vt:lpstr>
      <vt:lpstr>SQL Database Sink</vt:lpstr>
      <vt:lpstr>Dataflow Settings</vt:lpstr>
      <vt:lpstr>Dataflow Mapping</vt:lpstr>
      <vt:lpstr>Table Name</vt:lpstr>
      <vt:lpstr>Sink</vt:lpstr>
      <vt:lpstr>Lab review</vt:lpstr>
      <vt:lpstr>Next steps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2018-12-16T17:58:48Z</dcterms:created>
  <dcterms:modified xsi:type="dcterms:W3CDTF">2021-01-06T03:56:34Z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2018-12-16T17:59:52.0180957Z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